
<file path=[Content_Types].xml><?xml version="1.0" encoding="utf-8"?>
<Types xmlns="http://schemas.openxmlformats.org/package/2006/content-types">
  <Default ContentType="application/x-fontdata" Extension="fntdata"/>
  <Default ContentType="image/jpeg" Extension="jpg"/>
  <Default ContentType="application/vnd.openxmlformats-package.relationships+xml" Extension="rels"/>
  <Default ContentType="application/xml" Extension="xml"/>
  <Override ContentType="application/vnd.openxmlformats-officedocument.presentationml.notesMaster+xml" PartName="/ppt/notesMasters/notesMaster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viewProps+xml" PartName="/ppt/view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oboto"/>
      <p:regular r:id="rId21"/>
      <p:bold r:id="rId22"/>
      <p:italic r:id="rId23"/>
      <p:boldItalic r:id="rId24"/>
    </p:embeddedFont>
    <p:embeddedFont>
      <p:font typeface="Nuni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bold.fntdata"/><Relationship Id="rId21" Type="http://schemas.openxmlformats.org/officeDocument/2006/relationships/font" Target="fonts/Roboto-regular.fntdata"/><Relationship Id="rId24" Type="http://schemas.openxmlformats.org/officeDocument/2006/relationships/font" Target="fonts/Roboto-boldItalic.fntdata"/><Relationship Id="rId23" Type="http://schemas.openxmlformats.org/officeDocument/2006/relationships/font" Target="fonts/Robo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Nunito-bold.fntdata"/><Relationship Id="rId25" Type="http://schemas.openxmlformats.org/officeDocument/2006/relationships/font" Target="fonts/Nunito-regular.fntdata"/><Relationship Id="rId28" Type="http://schemas.openxmlformats.org/officeDocument/2006/relationships/font" Target="fonts/Nunito-boldItalic.fntdata"/><Relationship Id="rId27"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7e7a27d778_0_2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7e7a27d778_0_2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g7e7a27d778_0_2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7e7a27d778_0_2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g7e7a27d778_0_2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7e7a27d778_0_2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7e7a27d778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7e7a27d778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7e7a27d778_0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7e7a27d778_0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7e7a27d778_0_1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7e7a27d778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7e7a27d778_0_1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7e7a27d778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7e7a27d778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7e7a27d778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7e7a27d778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7e7a27d778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7e7a27d778_0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7e7a27d778_0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7e7a27d778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7e7a27d778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7e7a27d778_0_2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7e7a27d778_0_2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g7e7a27d778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7e7a27d778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7e7a27d778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7e7a27d778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verizonwireless.com/support/knowledge-base-219008/"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techopedia.com/definition/13460/user-datagram-protocol-ud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cloudflare.com/press-release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wispwest.net/customer-support/troubleshooting-bufferin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barb.co.uk/download/?file=/wp-content/uploads/2019/05/Barb-Viewing-Report-2019_32pp_FINAL-1.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cloudflare.com/learning/performance/what-is-stream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cloudflare.com/press-releas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en.wikipedia.org/wiki/Internet" TargetMode="External"/><Relationship Id="rId4" Type="http://schemas.openxmlformats.org/officeDocument/2006/relationships/hyperlink" Target="https://www.pacetechnical.com/brief-history-streaming-medi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blog.cloudflar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crazyegg.com/blog/official-feature-release-recording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lifewire.com/what-is-streaming-music-2438445" TargetMode="Externa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en.wikipedia.org/wiki/Digital_distribution" TargetMode="External"/><Relationship Id="rId4" Type="http://schemas.openxmlformats.org/officeDocument/2006/relationships/hyperlink" Target="https://en.wikipedia.org/wiki/Internet" TargetMode="External"/><Relationship Id="rId5" Type="http://schemas.openxmlformats.org/officeDocument/2006/relationships/hyperlink" Target="https://www.researchgate.net/publication/301351870_Amadou_Diallo" TargetMode="External"/><Relationship Id="rId6"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0112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STREAMING</a:t>
            </a:r>
            <a:endParaRPr/>
          </a:p>
        </p:txBody>
      </p:sp>
      <p:sp>
        <p:nvSpPr>
          <p:cNvPr id="129" name="Google Shape;129;p13"/>
          <p:cNvSpPr txBox="1"/>
          <p:nvPr>
            <p:ph idx="1" type="subTitle"/>
          </p:nvPr>
        </p:nvSpPr>
        <p:spPr>
          <a:xfrm>
            <a:off x="1891350" y="2222133"/>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t>Station Participation Rules</a:t>
            </a:r>
            <a:endParaRPr sz="1800"/>
          </a:p>
          <a:p>
            <a:pPr indent="0" lvl="0" marL="0" rtl="0" algn="ctr">
              <a:spcBef>
                <a:spcPts val="0"/>
              </a:spcBef>
              <a:spcAft>
                <a:spcPts val="0"/>
              </a:spcAft>
              <a:buNone/>
            </a:pPr>
            <a:r>
              <a:t/>
            </a:r>
            <a:endParaRPr/>
          </a:p>
          <a:p>
            <a:pPr indent="0" lvl="0" marL="0" rtl="0" algn="ctr">
              <a:spcBef>
                <a:spcPts val="0"/>
              </a:spcBef>
              <a:spcAft>
                <a:spcPts val="0"/>
              </a:spcAft>
              <a:buNone/>
            </a:pPr>
            <a:r>
              <a:rPr lang="en"/>
              <a:t>Lea Houston</a:t>
            </a:r>
            <a:endParaRPr/>
          </a:p>
          <a:p>
            <a:pPr indent="0" lvl="0" marL="0" rtl="0" algn="ctr">
              <a:spcBef>
                <a:spcPts val="0"/>
              </a:spcBef>
              <a:spcAft>
                <a:spcPts val="0"/>
              </a:spcAft>
              <a:buNone/>
            </a:pPr>
            <a:r>
              <a:rPr lang="en"/>
              <a:t>Langston University</a:t>
            </a:r>
            <a:endParaRPr/>
          </a:p>
          <a:p>
            <a:pPr indent="0" lvl="0" marL="0" rtl="0" algn="ctr">
              <a:spcBef>
                <a:spcPts val="0"/>
              </a:spcBef>
              <a:spcAft>
                <a:spcPts val="0"/>
              </a:spcAft>
              <a:buNone/>
            </a:pPr>
            <a:r>
              <a:rPr lang="en"/>
              <a:t>Kimberlie J. Vick, M.Ed.</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22"/>
          <p:cNvSpPr txBox="1"/>
          <p:nvPr>
            <p:ph type="title"/>
          </p:nvPr>
        </p:nvSpPr>
        <p:spPr>
          <a:xfrm>
            <a:off x="819150" y="8574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Real-Time Text Streaming</a:t>
            </a:r>
            <a:endParaRPr/>
          </a:p>
        </p:txBody>
      </p:sp>
      <p:sp>
        <p:nvSpPr>
          <p:cNvPr id="186" name="Google Shape;186;p2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1"/>
                </a:solidFill>
                <a:latin typeface="Nunito"/>
                <a:ea typeface="Nunito"/>
                <a:cs typeface="Nunito"/>
                <a:sym typeface="Nunito"/>
              </a:rPr>
              <a:t>Text transmitted instantly as it is typed or created. Recipients can immediately read the message while it is being written, without waiting. When RTT is enabled on both devices, no audio is heard on the call.</a:t>
            </a:r>
            <a:endParaRPr sz="1800">
              <a:solidFill>
                <a:srgbClr val="222222"/>
              </a:solidFill>
              <a:highlight>
                <a:srgbClr val="FFFFFF"/>
              </a:highlight>
              <a:latin typeface="Arial"/>
              <a:ea typeface="Arial"/>
              <a:cs typeface="Arial"/>
              <a:sym typeface="Arial"/>
            </a:endParaRPr>
          </a:p>
          <a:p>
            <a:pPr indent="0" lvl="0" marL="0" rtl="0" algn="r">
              <a:spcBef>
                <a:spcPts val="1600"/>
              </a:spcBef>
              <a:spcAft>
                <a:spcPts val="1600"/>
              </a:spcAft>
              <a:buNone/>
            </a:pPr>
            <a:r>
              <a:rPr lang="en" sz="1200" u="sng">
                <a:solidFill>
                  <a:schemeClr val="hlink"/>
                </a:solidFill>
                <a:highlight>
                  <a:srgbClr val="FFFFFF"/>
                </a:highlight>
                <a:latin typeface="Arial"/>
                <a:ea typeface="Arial"/>
                <a:cs typeface="Arial"/>
                <a:sym typeface="Arial"/>
                <a:hlinkClick r:id="rId3"/>
              </a:rPr>
              <a:t>(Verizon, 2020)</a:t>
            </a:r>
            <a:endParaRPr sz="1200">
              <a:solidFill>
                <a:srgbClr val="222222"/>
              </a:solidFill>
              <a:highlight>
                <a:srgbClr val="FFFFFF"/>
              </a:highlight>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0" name="Shape 190"/>
        <p:cNvGrpSpPr/>
        <p:nvPr/>
      </p:nvGrpSpPr>
      <p:grpSpPr>
        <a:xfrm>
          <a:off x="0" y="0"/>
          <a:ext cx="0" cy="0"/>
          <a:chOff x="0" y="0"/>
          <a:chExt cx="0" cy="0"/>
        </a:xfrm>
      </p:grpSpPr>
      <p:sp>
        <p:nvSpPr>
          <p:cNvPr id="191" name="Google Shape;191;p2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UDP (User Datagram Protocol )</a:t>
            </a:r>
            <a:endParaRPr/>
          </a:p>
        </p:txBody>
      </p:sp>
      <p:sp>
        <p:nvSpPr>
          <p:cNvPr id="192" name="Google Shape;192;p23"/>
          <p:cNvSpPr txBox="1"/>
          <p:nvPr>
            <p:ph idx="1" type="body"/>
          </p:nvPr>
        </p:nvSpPr>
        <p:spPr>
          <a:xfrm>
            <a:off x="641400" y="1967025"/>
            <a:ext cx="7505700" cy="2170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Formulated by David P. Reed.</a:t>
            </a:r>
            <a:endParaRPr sz="1600">
              <a:solidFill>
                <a:schemeClr val="lt1"/>
              </a:solidFill>
              <a:latin typeface="Nunito"/>
              <a:ea typeface="Nunito"/>
              <a:cs typeface="Nunito"/>
              <a:sym typeface="Nunito"/>
            </a:endParaRPr>
          </a:p>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UDP is used with the Internet Protocol (IP)</a:t>
            </a:r>
            <a:endParaRPr sz="1600">
              <a:solidFill>
                <a:schemeClr val="lt1"/>
              </a:solidFill>
              <a:latin typeface="Nunito"/>
              <a:ea typeface="Nunito"/>
              <a:cs typeface="Nunito"/>
              <a:sym typeface="Nunito"/>
            </a:endParaRPr>
          </a:p>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Unlike TCP,</a:t>
            </a:r>
            <a:r>
              <a:rPr lang="en" sz="1600" u="sng">
                <a:solidFill>
                  <a:schemeClr val="lt1"/>
                </a:solidFill>
                <a:latin typeface="Nunito"/>
                <a:ea typeface="Nunito"/>
                <a:cs typeface="Nunito"/>
                <a:sym typeface="Nunito"/>
              </a:rPr>
              <a:t> UDP</a:t>
            </a:r>
            <a:r>
              <a:rPr lang="en" sz="1600">
                <a:solidFill>
                  <a:schemeClr val="lt1"/>
                </a:solidFill>
                <a:latin typeface="Nunito"/>
                <a:ea typeface="Nunito"/>
                <a:cs typeface="Nunito"/>
                <a:sym typeface="Nunito"/>
              </a:rPr>
              <a:t> does not send messages back and forth to open a connection before transmitting data.</a:t>
            </a:r>
            <a:endParaRPr sz="1600">
              <a:solidFill>
                <a:schemeClr val="lt1"/>
              </a:solidFill>
              <a:latin typeface="Nunito"/>
              <a:ea typeface="Nunito"/>
              <a:cs typeface="Nunito"/>
              <a:sym typeface="Nunito"/>
            </a:endParaRPr>
          </a:p>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Used to send short messages called datagrams</a:t>
            </a:r>
            <a:endParaRPr sz="1600">
              <a:solidFill>
                <a:schemeClr val="lt1"/>
              </a:solidFill>
              <a:latin typeface="Nunito"/>
              <a:ea typeface="Nunito"/>
              <a:cs typeface="Nunito"/>
              <a:sym typeface="Nunito"/>
            </a:endParaRPr>
          </a:p>
          <a:p>
            <a:pPr indent="0" lvl="0" marL="457200" rtl="0" algn="r">
              <a:spcBef>
                <a:spcPts val="1600"/>
              </a:spcBef>
              <a:spcAft>
                <a:spcPts val="0"/>
              </a:spcAft>
              <a:buNone/>
            </a:pPr>
            <a:r>
              <a:rPr lang="en" sz="1600" u="sng">
                <a:solidFill>
                  <a:schemeClr val="hlink"/>
                </a:solidFill>
                <a:latin typeface="Nunito"/>
                <a:ea typeface="Nunito"/>
                <a:cs typeface="Nunito"/>
                <a:sym typeface="Nunito"/>
                <a:hlinkClick r:id="rId3"/>
              </a:rPr>
              <a:t>(Techopedia, 2020)</a:t>
            </a:r>
            <a:endParaRPr sz="1600">
              <a:solidFill>
                <a:schemeClr val="lt1"/>
              </a:solidFill>
              <a:latin typeface="Nunito"/>
              <a:ea typeface="Nunito"/>
              <a:cs typeface="Nunito"/>
              <a:sym typeface="Nunito"/>
            </a:endParaRPr>
          </a:p>
          <a:p>
            <a:pPr indent="0" lvl="0" marL="0" rtl="0" algn="l">
              <a:spcBef>
                <a:spcPts val="1600"/>
              </a:spcBef>
              <a:spcAft>
                <a:spcPts val="1600"/>
              </a:spcAft>
              <a:buNone/>
            </a:pPr>
            <a:r>
              <a:t/>
            </a:r>
            <a:endParaRPr sz="3000">
              <a:solidFill>
                <a:schemeClr val="lt1"/>
              </a:solidFill>
              <a:latin typeface="Nunito"/>
              <a:ea typeface="Nunito"/>
              <a:cs typeface="Nunito"/>
              <a:sym typeface="Nuni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Google Shape;197;p2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TCP (Transmission Control Protocol)</a:t>
            </a:r>
            <a:endParaRPr/>
          </a:p>
        </p:txBody>
      </p:sp>
      <p:sp>
        <p:nvSpPr>
          <p:cNvPr id="198" name="Google Shape;198;p24"/>
          <p:cNvSpPr txBox="1"/>
          <p:nvPr>
            <p:ph idx="1" type="body"/>
          </p:nvPr>
        </p:nvSpPr>
        <p:spPr>
          <a:xfrm>
            <a:off x="819150" y="1990725"/>
            <a:ext cx="7505700" cy="18246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Much of the Internet uses </a:t>
            </a:r>
            <a:r>
              <a:rPr lang="en" sz="1600" u="sng">
                <a:solidFill>
                  <a:schemeClr val="lt1"/>
                </a:solidFill>
                <a:latin typeface="Nunito"/>
                <a:ea typeface="Nunito"/>
                <a:cs typeface="Nunito"/>
                <a:sym typeface="Nunito"/>
              </a:rPr>
              <a:t>TCP</a:t>
            </a:r>
            <a:r>
              <a:rPr lang="en" sz="1600">
                <a:solidFill>
                  <a:schemeClr val="lt1"/>
                </a:solidFill>
                <a:latin typeface="Nunito"/>
                <a:ea typeface="Nunito"/>
                <a:cs typeface="Nunito"/>
                <a:sym typeface="Nunito"/>
              </a:rPr>
              <a:t>.</a:t>
            </a:r>
            <a:endParaRPr sz="1600">
              <a:solidFill>
                <a:schemeClr val="lt1"/>
              </a:solidFill>
              <a:latin typeface="Nunito"/>
              <a:ea typeface="Nunito"/>
              <a:cs typeface="Nunito"/>
              <a:sym typeface="Nunito"/>
            </a:endParaRPr>
          </a:p>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This transport protocol involves a careful back-and-forth acknowledgement in order to open a connection</a:t>
            </a:r>
            <a:endParaRPr sz="1600">
              <a:solidFill>
                <a:schemeClr val="lt1"/>
              </a:solidFill>
              <a:latin typeface="Nunito"/>
              <a:ea typeface="Nunito"/>
              <a:cs typeface="Nunito"/>
              <a:sym typeface="Nunito"/>
            </a:endParaRPr>
          </a:p>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For streaming, speed is far more important than reliability.</a:t>
            </a:r>
            <a:endParaRPr sz="1600">
              <a:solidFill>
                <a:schemeClr val="lt1"/>
              </a:solidFill>
              <a:latin typeface="Nunito"/>
              <a:ea typeface="Nunito"/>
              <a:cs typeface="Nunito"/>
              <a:sym typeface="Nunito"/>
            </a:endParaRPr>
          </a:p>
          <a:p>
            <a:pPr indent="0" lvl="0" marL="914400" rtl="0" algn="r">
              <a:spcBef>
                <a:spcPts val="1600"/>
              </a:spcBef>
              <a:spcAft>
                <a:spcPts val="1600"/>
              </a:spcAft>
              <a:buNone/>
            </a:pPr>
            <a:r>
              <a:rPr lang="en" sz="1600" u="sng">
                <a:solidFill>
                  <a:schemeClr val="hlink"/>
                </a:solidFill>
                <a:latin typeface="Nunito"/>
                <a:ea typeface="Nunito"/>
                <a:cs typeface="Nunito"/>
                <a:sym typeface="Nunito"/>
                <a:hlinkClick r:id="rId3"/>
              </a:rPr>
              <a:t>(Cloudflare , 2020)</a:t>
            </a:r>
            <a:endParaRPr sz="1600">
              <a:solidFill>
                <a:schemeClr val="lt1"/>
              </a:solidFill>
              <a:latin typeface="Nunito"/>
              <a:ea typeface="Nunito"/>
              <a:cs typeface="Nunito"/>
              <a:sym typeface="Nuni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2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t>Buffering</a:t>
            </a:r>
            <a:endParaRPr/>
          </a:p>
        </p:txBody>
      </p:sp>
      <p:sp>
        <p:nvSpPr>
          <p:cNvPr id="204" name="Google Shape;204;p25"/>
          <p:cNvSpPr txBox="1"/>
          <p:nvPr>
            <p:ph idx="1" type="body"/>
          </p:nvPr>
        </p:nvSpPr>
        <p:spPr>
          <a:xfrm>
            <a:off x="819150" y="1990725"/>
            <a:ext cx="7505700" cy="21099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The pre-loading of data.</a:t>
            </a:r>
            <a:endParaRPr sz="1600">
              <a:solidFill>
                <a:schemeClr val="lt1"/>
              </a:solidFill>
              <a:latin typeface="Nunito"/>
              <a:ea typeface="Nunito"/>
              <a:cs typeface="Nunito"/>
              <a:sym typeface="Nunito"/>
            </a:endParaRPr>
          </a:p>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Buffering can come and go depending on what’s going on with the Internal Network</a:t>
            </a:r>
            <a:endParaRPr sz="1600">
              <a:solidFill>
                <a:schemeClr val="lt1"/>
              </a:solidFill>
              <a:latin typeface="Nunito"/>
              <a:ea typeface="Nunito"/>
              <a:cs typeface="Nunito"/>
              <a:sym typeface="Nunito"/>
            </a:endParaRPr>
          </a:p>
          <a:p>
            <a:pPr indent="-330200" lvl="0" marL="457200" rtl="0" algn="l">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 Multiple users streaming different movies at the same time can cause Buffering</a:t>
            </a:r>
            <a:endParaRPr sz="1600">
              <a:solidFill>
                <a:schemeClr val="lt1"/>
              </a:solidFill>
              <a:latin typeface="Nunito"/>
              <a:ea typeface="Nunito"/>
              <a:cs typeface="Nunito"/>
              <a:sym typeface="Nunito"/>
            </a:endParaRPr>
          </a:p>
          <a:p>
            <a:pPr indent="0" lvl="0" marL="457200" rtl="0" algn="r">
              <a:spcBef>
                <a:spcPts val="1600"/>
              </a:spcBef>
              <a:spcAft>
                <a:spcPts val="1600"/>
              </a:spcAft>
              <a:buNone/>
            </a:pPr>
            <a:r>
              <a:rPr lang="en" sz="1600" u="sng">
                <a:solidFill>
                  <a:schemeClr val="hlink"/>
                </a:solidFill>
                <a:latin typeface="Nunito"/>
                <a:ea typeface="Nunito"/>
                <a:cs typeface="Nunito"/>
                <a:sym typeface="Nunito"/>
                <a:hlinkClick r:id="rId3"/>
              </a:rPr>
              <a:t>(wispwest, 2020)</a:t>
            </a:r>
            <a:endParaRPr sz="1600">
              <a:solidFill>
                <a:schemeClr val="lt1"/>
              </a:solidFill>
              <a:latin typeface="Nunito"/>
              <a:ea typeface="Nunito"/>
              <a:cs typeface="Nunito"/>
              <a:sym typeface="Nuni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26"/>
          <p:cNvSpPr txBox="1"/>
          <p:nvPr>
            <p:ph type="title"/>
          </p:nvPr>
        </p:nvSpPr>
        <p:spPr>
          <a:xfrm>
            <a:off x="1339650" y="194975"/>
            <a:ext cx="8277000" cy="670200"/>
          </a:xfrm>
          <a:prstGeom prst="rect">
            <a:avLst/>
          </a:prstGeom>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en"/>
              <a:t>Download            vs.           Streaming</a:t>
            </a:r>
            <a:endParaRPr/>
          </a:p>
        </p:txBody>
      </p:sp>
      <p:sp>
        <p:nvSpPr>
          <p:cNvPr id="210" name="Google Shape;210;p26"/>
          <p:cNvSpPr txBox="1"/>
          <p:nvPr>
            <p:ph idx="1" type="body"/>
          </p:nvPr>
        </p:nvSpPr>
        <p:spPr>
          <a:xfrm>
            <a:off x="617700" y="776225"/>
            <a:ext cx="3424200" cy="3519900"/>
          </a:xfrm>
          <a:prstGeom prst="rect">
            <a:avLst/>
          </a:prstGeom>
        </p:spPr>
        <p:txBody>
          <a:bodyPr anchorCtr="0" anchor="t" bIns="91425" lIns="91425" spcFirstLastPara="1" rIns="91425" wrap="square" tIns="91425">
            <a:noAutofit/>
          </a:bodyPr>
          <a:lstStyle/>
          <a:p>
            <a:pPr indent="-317500" lvl="0" marL="457200" marR="0" rtl="0" algn="l">
              <a:lnSpc>
                <a:spcPct val="115000"/>
              </a:lnSpc>
              <a:spcBef>
                <a:spcPts val="0"/>
              </a:spcBef>
              <a:spcAft>
                <a:spcPts val="0"/>
              </a:spcAft>
              <a:buClr>
                <a:schemeClr val="lt1"/>
              </a:buClr>
              <a:buSzPts val="1400"/>
              <a:buFont typeface="Nunito"/>
              <a:buChar char="●"/>
            </a:pPr>
            <a:r>
              <a:rPr lang="en" sz="1400">
                <a:solidFill>
                  <a:schemeClr val="lt1"/>
                </a:solidFill>
                <a:latin typeface="Nunito"/>
                <a:ea typeface="Nunito"/>
                <a:cs typeface="Nunito"/>
                <a:sym typeface="Nunito"/>
              </a:rPr>
              <a:t>Your device connects to the source of the file, then copies and saves it to your hard drive.</a:t>
            </a:r>
            <a:endParaRPr sz="1400">
              <a:solidFill>
                <a:schemeClr val="lt1"/>
              </a:solidFill>
              <a:latin typeface="Nunito"/>
              <a:ea typeface="Nunito"/>
              <a:cs typeface="Nunito"/>
              <a:sym typeface="Nunito"/>
            </a:endParaRPr>
          </a:p>
          <a:p>
            <a:pPr indent="-317500" lvl="0" marL="457200" marR="0" rtl="0" algn="l">
              <a:lnSpc>
                <a:spcPct val="115000"/>
              </a:lnSpc>
              <a:spcBef>
                <a:spcPts val="0"/>
              </a:spcBef>
              <a:spcAft>
                <a:spcPts val="0"/>
              </a:spcAft>
              <a:buClr>
                <a:schemeClr val="lt1"/>
              </a:buClr>
              <a:buSzPts val="1400"/>
              <a:buFont typeface="Nunito"/>
              <a:buChar char="●"/>
            </a:pPr>
            <a:r>
              <a:rPr lang="en" sz="1400">
                <a:solidFill>
                  <a:schemeClr val="lt1"/>
                </a:solidFill>
                <a:latin typeface="Nunito"/>
                <a:ea typeface="Nunito"/>
                <a:cs typeface="Nunito"/>
                <a:sym typeface="Nunito"/>
              </a:rPr>
              <a:t>Usually, you must wait until the download is complete before you can watch the media</a:t>
            </a:r>
            <a:endParaRPr sz="1400">
              <a:solidFill>
                <a:schemeClr val="lt1"/>
              </a:solidFill>
              <a:latin typeface="Nunito"/>
              <a:ea typeface="Nunito"/>
              <a:cs typeface="Nunito"/>
              <a:sym typeface="Nunito"/>
            </a:endParaRPr>
          </a:p>
          <a:p>
            <a:pPr indent="-317500" lvl="0" marL="457200" marR="0" rtl="0" algn="l">
              <a:lnSpc>
                <a:spcPct val="115000"/>
              </a:lnSpc>
              <a:spcBef>
                <a:spcPts val="0"/>
              </a:spcBef>
              <a:spcAft>
                <a:spcPts val="0"/>
              </a:spcAft>
              <a:buClr>
                <a:schemeClr val="lt1"/>
              </a:buClr>
              <a:buSzPts val="1400"/>
              <a:buFont typeface="Nunito"/>
              <a:buChar char="●"/>
            </a:pPr>
            <a:r>
              <a:rPr lang="en" sz="1400">
                <a:solidFill>
                  <a:schemeClr val="lt1"/>
                </a:solidFill>
                <a:latin typeface="Nunito"/>
                <a:ea typeface="Nunito"/>
                <a:cs typeface="Nunito"/>
                <a:sym typeface="Nunito"/>
              </a:rPr>
              <a:t>You can copy or move the file and save it to play on other devices </a:t>
            </a:r>
            <a:endParaRPr sz="1400">
              <a:solidFill>
                <a:schemeClr val="lt1"/>
              </a:solidFill>
              <a:latin typeface="Nunito"/>
              <a:ea typeface="Nunito"/>
              <a:cs typeface="Nunito"/>
              <a:sym typeface="Nunito"/>
            </a:endParaRPr>
          </a:p>
          <a:p>
            <a:pPr indent="-317500" lvl="0" marL="457200" marR="0" rtl="0" algn="l">
              <a:lnSpc>
                <a:spcPct val="115000"/>
              </a:lnSpc>
              <a:spcBef>
                <a:spcPts val="0"/>
              </a:spcBef>
              <a:spcAft>
                <a:spcPts val="0"/>
              </a:spcAft>
              <a:buClr>
                <a:schemeClr val="lt1"/>
              </a:buClr>
              <a:buSzPts val="1400"/>
              <a:buFont typeface="Nunito"/>
              <a:buChar char="●"/>
            </a:pPr>
            <a:r>
              <a:rPr lang="en" sz="1400">
                <a:solidFill>
                  <a:schemeClr val="lt1"/>
                </a:solidFill>
                <a:latin typeface="Nunito"/>
                <a:ea typeface="Nunito"/>
                <a:cs typeface="Nunito"/>
                <a:sym typeface="Nunito"/>
              </a:rPr>
              <a:t>A downloaded file is available whenever you want to play it.</a:t>
            </a:r>
            <a:endParaRPr sz="1400">
              <a:solidFill>
                <a:schemeClr val="lt1"/>
              </a:solidFill>
              <a:latin typeface="Nunito"/>
              <a:ea typeface="Nunito"/>
              <a:cs typeface="Nunito"/>
              <a:sym typeface="Nunito"/>
            </a:endParaRPr>
          </a:p>
          <a:p>
            <a:pPr indent="-317500" lvl="0" marL="457200" marR="0" rtl="0" algn="l">
              <a:lnSpc>
                <a:spcPct val="115000"/>
              </a:lnSpc>
              <a:spcBef>
                <a:spcPts val="0"/>
              </a:spcBef>
              <a:spcAft>
                <a:spcPts val="0"/>
              </a:spcAft>
              <a:buClr>
                <a:schemeClr val="lt1"/>
              </a:buClr>
              <a:buSzPts val="1400"/>
              <a:buFont typeface="Nunito"/>
              <a:buChar char="●"/>
            </a:pPr>
            <a:r>
              <a:rPr lang="en" sz="1400">
                <a:solidFill>
                  <a:schemeClr val="lt1"/>
                </a:solidFill>
                <a:latin typeface="Nunito"/>
                <a:ea typeface="Nunito"/>
                <a:cs typeface="Nunito"/>
                <a:sym typeface="Nunito"/>
              </a:rPr>
              <a:t>TV shows and movies that are downloaded are “bought” versus rented and are available without time limit.</a:t>
            </a:r>
            <a:endParaRPr sz="1400">
              <a:solidFill>
                <a:srgbClr val="101010"/>
              </a:solidFill>
              <a:highlight>
                <a:srgbClr val="FFFFFF"/>
              </a:highlight>
              <a:latin typeface="Arial"/>
              <a:ea typeface="Arial"/>
              <a:cs typeface="Arial"/>
              <a:sym typeface="Arial"/>
            </a:endParaRPr>
          </a:p>
          <a:p>
            <a:pPr indent="0" lvl="0" marL="0" rtl="0" algn="l">
              <a:spcBef>
                <a:spcPts val="1600"/>
              </a:spcBef>
              <a:spcAft>
                <a:spcPts val="1600"/>
              </a:spcAft>
              <a:buNone/>
            </a:pPr>
            <a:r>
              <a:t/>
            </a:r>
            <a:endParaRPr sz="1200">
              <a:solidFill>
                <a:srgbClr val="101010"/>
              </a:solidFill>
              <a:highlight>
                <a:srgbClr val="FFFFFF"/>
              </a:highlight>
              <a:latin typeface="Arial"/>
              <a:ea typeface="Arial"/>
              <a:cs typeface="Arial"/>
              <a:sym typeface="Arial"/>
            </a:endParaRPr>
          </a:p>
        </p:txBody>
      </p:sp>
      <p:sp>
        <p:nvSpPr>
          <p:cNvPr id="211" name="Google Shape;211;p26"/>
          <p:cNvSpPr txBox="1"/>
          <p:nvPr/>
        </p:nvSpPr>
        <p:spPr>
          <a:xfrm>
            <a:off x="5096550" y="776225"/>
            <a:ext cx="3294600" cy="3716400"/>
          </a:xfrm>
          <a:prstGeom prst="rect">
            <a:avLst/>
          </a:prstGeom>
          <a:noFill/>
          <a:ln>
            <a:noFill/>
          </a:ln>
        </p:spPr>
        <p:txBody>
          <a:bodyPr anchorCtr="0" anchor="t" bIns="91425" lIns="91425" spcFirstLastPara="1" rIns="91425" wrap="square" tIns="91425">
            <a:noAutofit/>
          </a:bodyPr>
          <a:lstStyle/>
          <a:p>
            <a:pPr indent="-311150" lvl="0" marL="457200" marR="0" rtl="0" algn="l">
              <a:lnSpc>
                <a:spcPct val="115000"/>
              </a:lnSpc>
              <a:spcBef>
                <a:spcPts val="0"/>
              </a:spcBef>
              <a:spcAft>
                <a:spcPts val="0"/>
              </a:spcAft>
              <a:buClr>
                <a:schemeClr val="lt1"/>
              </a:buClr>
              <a:buSzPts val="1300"/>
              <a:buFont typeface="Nunito"/>
              <a:buChar char="●"/>
            </a:pPr>
            <a:r>
              <a:rPr lang="en">
                <a:solidFill>
                  <a:schemeClr val="lt1"/>
                </a:solidFill>
                <a:latin typeface="Nunito"/>
                <a:ea typeface="Nunito"/>
                <a:cs typeface="Nunito"/>
                <a:sym typeface="Nunito"/>
              </a:rPr>
              <a:t>Within your home network, a router must be able to pass on the video stream to your network media player.  </a:t>
            </a:r>
            <a:endParaRPr>
              <a:solidFill>
                <a:schemeClr val="lt1"/>
              </a:solidFill>
              <a:latin typeface="Nunito"/>
              <a:ea typeface="Nunito"/>
              <a:cs typeface="Nunito"/>
              <a:sym typeface="Nunito"/>
            </a:endParaRPr>
          </a:p>
          <a:p>
            <a:pPr indent="-317500" lvl="0" marL="457200" marR="0" rtl="0" algn="l">
              <a:lnSpc>
                <a:spcPct val="115000"/>
              </a:lnSpc>
              <a:spcBef>
                <a:spcPts val="0"/>
              </a:spcBef>
              <a:spcAft>
                <a:spcPts val="0"/>
              </a:spcAft>
              <a:buClr>
                <a:schemeClr val="lt1"/>
              </a:buClr>
              <a:buSzPts val="1400"/>
              <a:buFont typeface="Nunito"/>
              <a:buChar char="●"/>
            </a:pPr>
            <a:r>
              <a:rPr lang="en">
                <a:solidFill>
                  <a:schemeClr val="lt1"/>
                </a:solidFill>
                <a:latin typeface="Nunito"/>
                <a:ea typeface="Nunito"/>
                <a:cs typeface="Nunito"/>
                <a:sym typeface="Nunito"/>
              </a:rPr>
              <a:t>You must have a fast internet connection to stream high definition videos from the internet without interruption.</a:t>
            </a:r>
            <a:endParaRPr>
              <a:solidFill>
                <a:schemeClr val="lt1"/>
              </a:solidFill>
              <a:latin typeface="Nunito"/>
              <a:ea typeface="Nunito"/>
              <a:cs typeface="Nunito"/>
              <a:sym typeface="Nunito"/>
            </a:endParaRPr>
          </a:p>
          <a:p>
            <a:pPr indent="-317500" lvl="0" marL="457200" marR="0" rtl="0" algn="l">
              <a:lnSpc>
                <a:spcPct val="115000"/>
              </a:lnSpc>
              <a:spcBef>
                <a:spcPts val="0"/>
              </a:spcBef>
              <a:spcAft>
                <a:spcPts val="0"/>
              </a:spcAft>
              <a:buClr>
                <a:schemeClr val="lt1"/>
              </a:buClr>
              <a:buSzPts val="1400"/>
              <a:buFont typeface="Nunito"/>
              <a:buChar char="●"/>
            </a:pPr>
            <a:r>
              <a:rPr lang="en">
                <a:solidFill>
                  <a:schemeClr val="lt1"/>
                </a:solidFill>
                <a:latin typeface="Nunito"/>
                <a:ea typeface="Nunito"/>
                <a:cs typeface="Nunito"/>
                <a:sym typeface="Nunito"/>
              </a:rPr>
              <a:t>When streaming from the internet, it is not only the speed of your connection that guarantees a smooth viewing experience.</a:t>
            </a:r>
            <a:endParaRPr>
              <a:solidFill>
                <a:schemeClr val="lt1"/>
              </a:solidFill>
              <a:latin typeface="Nunito"/>
              <a:ea typeface="Nunito"/>
              <a:cs typeface="Nunito"/>
              <a:sym typeface="Nunito"/>
            </a:endParaRPr>
          </a:p>
          <a:p>
            <a:pPr indent="-317500" lvl="0" marL="457200" marR="0" rtl="0" algn="l">
              <a:lnSpc>
                <a:spcPct val="115000"/>
              </a:lnSpc>
              <a:spcBef>
                <a:spcPts val="0"/>
              </a:spcBef>
              <a:spcAft>
                <a:spcPts val="0"/>
              </a:spcAft>
              <a:buClr>
                <a:schemeClr val="lt1"/>
              </a:buClr>
              <a:buSzPts val="1400"/>
              <a:buFont typeface="Nunito"/>
              <a:buChar char="●"/>
            </a:pPr>
            <a:r>
              <a:rPr lang="en">
                <a:solidFill>
                  <a:schemeClr val="lt1"/>
                </a:solidFill>
                <a:latin typeface="Nunito"/>
                <a:ea typeface="Nunito"/>
                <a:cs typeface="Nunito"/>
                <a:sym typeface="Nunito"/>
              </a:rPr>
              <a:t>A streaming file is never saved on your device.</a:t>
            </a:r>
            <a:endParaRPr>
              <a:solidFill>
                <a:schemeClr val="lt1"/>
              </a:solidFill>
              <a:latin typeface="Nunito"/>
              <a:ea typeface="Nunito"/>
              <a:cs typeface="Nunito"/>
              <a:sym typeface="Nunito"/>
            </a:endParaRPr>
          </a:p>
          <a:p>
            <a:pPr indent="0" lvl="0" marL="457200" marR="0" rtl="0" algn="r">
              <a:lnSpc>
                <a:spcPct val="115000"/>
              </a:lnSpc>
              <a:spcBef>
                <a:spcPts val="1600"/>
              </a:spcBef>
              <a:spcAft>
                <a:spcPts val="0"/>
              </a:spcAft>
              <a:buNone/>
            </a:pPr>
            <a:r>
              <a:rPr lang="en" u="sng">
                <a:solidFill>
                  <a:schemeClr val="hlink"/>
                </a:solidFill>
                <a:latin typeface="Nunito"/>
                <a:ea typeface="Nunito"/>
                <a:cs typeface="Nunito"/>
                <a:sym typeface="Nunito"/>
                <a:hlinkClick r:id="rId3"/>
              </a:rPr>
              <a:t>(Barb, 2019)</a:t>
            </a:r>
            <a:endParaRPr>
              <a:solidFill>
                <a:schemeClr val="lt1"/>
              </a:solidFill>
              <a:latin typeface="Nunito"/>
              <a:ea typeface="Nunito"/>
              <a:cs typeface="Nunito"/>
              <a:sym typeface="Nunito"/>
            </a:endParaRPr>
          </a:p>
          <a:p>
            <a:pPr indent="0" lvl="0" marL="2286000" marR="0" rtl="0" algn="l">
              <a:lnSpc>
                <a:spcPct val="115000"/>
              </a:lnSpc>
              <a:spcBef>
                <a:spcPts val="1600"/>
              </a:spcBef>
              <a:spcAft>
                <a:spcPts val="0"/>
              </a:spcAft>
              <a:buNone/>
            </a:pPr>
            <a:r>
              <a:t/>
            </a:r>
            <a:endParaRPr>
              <a:solidFill>
                <a:schemeClr val="lt1"/>
              </a:solidFill>
              <a:latin typeface="Nunito"/>
              <a:ea typeface="Nunito"/>
              <a:cs typeface="Nunito"/>
              <a:sym typeface="Nunito"/>
            </a:endParaRPr>
          </a:p>
          <a:p>
            <a:pPr indent="0" lvl="0" marL="457200" marR="0" rtl="0" algn="r">
              <a:lnSpc>
                <a:spcPct val="115000"/>
              </a:lnSpc>
              <a:spcBef>
                <a:spcPts val="1600"/>
              </a:spcBef>
              <a:spcAft>
                <a:spcPts val="0"/>
              </a:spcAft>
              <a:buNone/>
            </a:pPr>
            <a:r>
              <a:t/>
            </a:r>
            <a:endParaRPr>
              <a:solidFill>
                <a:schemeClr val="lt1"/>
              </a:solidFill>
              <a:latin typeface="Nunito"/>
              <a:ea typeface="Nunito"/>
              <a:cs typeface="Nunito"/>
              <a:sym typeface="Nunito"/>
            </a:endParaRPr>
          </a:p>
          <a:p>
            <a:pPr indent="0" lvl="0" marL="0" rtl="0" algn="l">
              <a:spcBef>
                <a:spcPts val="1600"/>
              </a:spcBef>
              <a:spcAft>
                <a:spcPts val="0"/>
              </a:spcAft>
              <a:buNone/>
            </a:pPr>
            <a:r>
              <a:t/>
            </a:r>
            <a:endParaRPr sz="1200">
              <a:solidFill>
                <a:srgbClr val="101010"/>
              </a:solidFill>
              <a:highlight>
                <a:srgbClr val="FFFFFF"/>
              </a:highlight>
            </a:endParaRPr>
          </a:p>
          <a:p>
            <a:pPr indent="0" lvl="0" marL="0" rtl="0" algn="l">
              <a:spcBef>
                <a:spcPts val="0"/>
              </a:spcBef>
              <a:spcAft>
                <a:spcPts val="0"/>
              </a:spcAft>
              <a:buNone/>
            </a:pPr>
            <a:r>
              <a:t/>
            </a:r>
            <a:endParaRPr sz="1200">
              <a:solidFill>
                <a:srgbClr val="101010"/>
              </a:solidFill>
              <a:highlight>
                <a:srgbClr val="FFFFFF"/>
              </a:high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2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REFERENCES</a:t>
            </a:r>
            <a:endParaRPr/>
          </a:p>
        </p:txBody>
      </p:sp>
      <p:sp>
        <p:nvSpPr>
          <p:cNvPr id="217" name="Google Shape;217;p27"/>
          <p:cNvSpPr txBox="1"/>
          <p:nvPr>
            <p:ph idx="1" type="body"/>
          </p:nvPr>
        </p:nvSpPr>
        <p:spPr>
          <a:xfrm>
            <a:off x="763450" y="1514125"/>
            <a:ext cx="7505700" cy="2812500"/>
          </a:xfrm>
          <a:prstGeom prst="rect">
            <a:avLst/>
          </a:prstGeom>
        </p:spPr>
        <p:txBody>
          <a:bodyPr anchorCtr="0" anchor="t" bIns="91425" lIns="91425" spcFirstLastPara="1" rIns="91425" wrap="square" tIns="91425">
            <a:noAutofit/>
          </a:bodyPr>
          <a:lstStyle/>
          <a:p>
            <a:pPr indent="-342900" lvl="0" marL="371475" rtl="0" algn="l">
              <a:spcBef>
                <a:spcPts val="0"/>
              </a:spcBef>
              <a:spcAft>
                <a:spcPts val="0"/>
              </a:spcAft>
              <a:buNone/>
            </a:pPr>
            <a:r>
              <a:rPr lang="en" sz="1200">
                <a:solidFill>
                  <a:srgbClr val="333333"/>
                </a:solidFill>
                <a:highlight>
                  <a:srgbClr val="FFFFFF"/>
                </a:highlight>
                <a:latin typeface="Times New Roman"/>
                <a:ea typeface="Times New Roman"/>
                <a:cs typeface="Times New Roman"/>
                <a:sym typeface="Times New Roman"/>
              </a:rPr>
              <a:t>Harris, M. (2019). Lifewire. </a:t>
            </a:r>
            <a:r>
              <a:rPr i="1" lang="en" sz="1200">
                <a:solidFill>
                  <a:srgbClr val="333333"/>
                </a:solidFill>
                <a:latin typeface="Times New Roman"/>
                <a:ea typeface="Times New Roman"/>
                <a:cs typeface="Times New Roman"/>
                <a:sym typeface="Times New Roman"/>
              </a:rPr>
              <a:t>What Is Streaming Music?</a:t>
            </a:r>
            <a:r>
              <a:rPr lang="en" sz="1200">
                <a:solidFill>
                  <a:srgbClr val="333333"/>
                </a:solidFill>
                <a:highlight>
                  <a:srgbClr val="FFFFFF"/>
                </a:highlight>
                <a:latin typeface="Times New Roman"/>
                <a:ea typeface="Times New Roman"/>
                <a:cs typeface="Times New Roman"/>
                <a:sym typeface="Times New Roman"/>
              </a:rPr>
              <a:t> Retrieved from  https://www.lifewire.com/what-is-streaming-music-2438445</a:t>
            </a:r>
            <a:endParaRPr/>
          </a:p>
          <a:p>
            <a:pPr indent="-457200" lvl="0" marL="457200" rtl="0" algn="l">
              <a:spcBef>
                <a:spcPts val="1600"/>
              </a:spcBef>
              <a:spcAft>
                <a:spcPts val="0"/>
              </a:spcAft>
              <a:buNone/>
            </a:pPr>
            <a:r>
              <a:rPr lang="en" sz="1200">
                <a:solidFill>
                  <a:srgbClr val="333333"/>
                </a:solidFill>
                <a:highlight>
                  <a:srgbClr val="FFFFFF"/>
                </a:highlight>
                <a:latin typeface="Times New Roman"/>
                <a:ea typeface="Times New Roman"/>
                <a:cs typeface="Times New Roman"/>
                <a:sym typeface="Times New Roman"/>
              </a:rPr>
              <a:t>Daily Egg. (2017). </a:t>
            </a:r>
            <a:r>
              <a:rPr i="1" lang="en" sz="1200">
                <a:solidFill>
                  <a:srgbClr val="333333"/>
                </a:solidFill>
                <a:latin typeface="Times New Roman"/>
                <a:ea typeface="Times New Roman"/>
                <a:cs typeface="Times New Roman"/>
                <a:sym typeface="Times New Roman"/>
              </a:rPr>
              <a:t>The Ultimate Guide: What Is Online Radio and How Does It Work?</a:t>
            </a:r>
            <a:r>
              <a:rPr lang="en" sz="1200">
                <a:solidFill>
                  <a:srgbClr val="333333"/>
                </a:solidFill>
                <a:highlight>
                  <a:srgbClr val="FFFFFF"/>
                </a:highlight>
                <a:latin typeface="Times New Roman"/>
                <a:ea typeface="Times New Roman"/>
                <a:cs typeface="Times New Roman"/>
                <a:sym typeface="Times New Roman"/>
              </a:rPr>
              <a:t> Retrieved from https://www.crazyegg.com/blog/ultimate-guide-online-radio-work/</a:t>
            </a:r>
            <a:endParaRPr/>
          </a:p>
          <a:p>
            <a:pPr indent="-457200" lvl="0" marL="457200" rtl="0" algn="l">
              <a:spcBef>
                <a:spcPts val="1600"/>
              </a:spcBef>
              <a:spcAft>
                <a:spcPts val="0"/>
              </a:spcAft>
              <a:buNone/>
            </a:pPr>
            <a:r>
              <a:rPr lang="en" sz="1200">
                <a:solidFill>
                  <a:srgbClr val="333333"/>
                </a:solidFill>
                <a:highlight>
                  <a:srgbClr val="FFFFFF"/>
                </a:highlight>
                <a:latin typeface="Times New Roman"/>
                <a:ea typeface="Times New Roman"/>
                <a:cs typeface="Times New Roman"/>
                <a:sym typeface="Times New Roman"/>
              </a:rPr>
              <a:t>Diallo, amadou. (2013). Forbes. </a:t>
            </a:r>
            <a:r>
              <a:rPr i="1" lang="en" sz="1200">
                <a:solidFill>
                  <a:srgbClr val="333333"/>
                </a:solidFill>
                <a:latin typeface="Times New Roman"/>
                <a:ea typeface="Times New Roman"/>
                <a:cs typeface="Times New Roman"/>
                <a:sym typeface="Times New Roman"/>
              </a:rPr>
              <a:t>Ready To Cut The Cable TV Cord? Here's How To Do It</a:t>
            </a:r>
            <a:r>
              <a:rPr lang="en" sz="1200">
                <a:solidFill>
                  <a:srgbClr val="333333"/>
                </a:solidFill>
                <a:highlight>
                  <a:srgbClr val="FFFFFF"/>
                </a:highlight>
                <a:latin typeface="Times New Roman"/>
                <a:ea typeface="Times New Roman"/>
                <a:cs typeface="Times New Roman"/>
                <a:sym typeface="Times New Roman"/>
              </a:rPr>
              <a:t>. Retrieved from https://www.forbes.com/sites/amadoudiallo/2013/10/16/how-to-cut-the-cord-cable-tv/#631dcc4e23ac</a:t>
            </a:r>
            <a:endParaRPr sz="1200">
              <a:solidFill>
                <a:srgbClr val="333333"/>
              </a:solidFill>
              <a:highlight>
                <a:srgbClr val="FFFFFF"/>
              </a:highlight>
              <a:latin typeface="Times New Roman"/>
              <a:ea typeface="Times New Roman"/>
              <a:cs typeface="Times New Roman"/>
              <a:sym typeface="Times New Roman"/>
            </a:endParaRPr>
          </a:p>
          <a:p>
            <a:pPr indent="0" lvl="0" marL="0" rtl="0" algn="l">
              <a:spcBef>
                <a:spcPts val="1600"/>
              </a:spcBef>
              <a:spcAft>
                <a:spcPts val="0"/>
              </a:spcAft>
              <a:buNone/>
            </a:pPr>
            <a:r>
              <a:t/>
            </a:r>
            <a:endParaRPr sz="1200">
              <a:solidFill>
                <a:srgbClr val="333333"/>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STREAMING</a:t>
            </a:r>
            <a:endParaRPr/>
          </a:p>
        </p:txBody>
      </p:sp>
      <p:sp>
        <p:nvSpPr>
          <p:cNvPr id="135" name="Google Shape;135;p14"/>
          <p:cNvSpPr txBox="1"/>
          <p:nvPr>
            <p:ph idx="1" type="body"/>
          </p:nvPr>
        </p:nvSpPr>
        <p:spPr>
          <a:xfrm>
            <a:off x="819150" y="2043425"/>
            <a:ext cx="7505700" cy="1508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lt1"/>
                </a:solidFill>
                <a:latin typeface="Nunito"/>
                <a:ea typeface="Nunito"/>
                <a:cs typeface="Nunito"/>
                <a:sym typeface="Nunito"/>
              </a:rPr>
              <a:t>The first websites were simple pages of text with maybe an image or two. Today, however, anyone with a fast enough Internet connection can stream high-definition movies or make a video call over the Internet. This is possible because of a technology called streaming.</a:t>
            </a:r>
            <a:endParaRPr sz="1800">
              <a:solidFill>
                <a:schemeClr val="lt1"/>
              </a:solidFill>
              <a:latin typeface="Nunito"/>
              <a:ea typeface="Nunito"/>
              <a:cs typeface="Nunito"/>
              <a:sym typeface="Nunito"/>
            </a:endParaRPr>
          </a:p>
          <a:p>
            <a:pPr indent="0" lvl="0" marL="0" rtl="0" algn="r">
              <a:lnSpc>
                <a:spcPct val="100000"/>
              </a:lnSpc>
              <a:spcBef>
                <a:spcPts val="1600"/>
              </a:spcBef>
              <a:spcAft>
                <a:spcPts val="0"/>
              </a:spcAft>
              <a:buNone/>
            </a:pPr>
            <a:r>
              <a:rPr lang="en" sz="1400" u="sng">
                <a:solidFill>
                  <a:schemeClr val="accent5"/>
                </a:solidFill>
                <a:hlinkClick r:id="rId3"/>
              </a:rPr>
              <a:t>(Cloudflare 2020)</a:t>
            </a:r>
            <a:endParaRPr sz="1800">
              <a:solidFill>
                <a:schemeClr val="lt1"/>
              </a:solidFill>
              <a:latin typeface="Nunito"/>
              <a:ea typeface="Nunito"/>
              <a:cs typeface="Nunito"/>
              <a:sym typeface="Nunito"/>
            </a:endParaRPr>
          </a:p>
          <a:p>
            <a:pPr indent="0" lvl="0" marL="0" rtl="0" algn="l">
              <a:spcBef>
                <a:spcPts val="0"/>
              </a:spcBef>
              <a:spcAft>
                <a:spcPts val="1600"/>
              </a:spcAft>
              <a:buNone/>
            </a:pPr>
            <a:r>
              <a:t/>
            </a:r>
            <a:endParaRPr sz="1800">
              <a:solidFill>
                <a:schemeClr val="lt1"/>
              </a:solidFill>
              <a:latin typeface="Nunito"/>
              <a:ea typeface="Nunito"/>
              <a:cs typeface="Nunito"/>
              <a:sym typeface="Nunito"/>
            </a:endParaRPr>
          </a:p>
        </p:txBody>
      </p:sp>
      <p:sp>
        <p:nvSpPr>
          <p:cNvPr id="136" name="Google Shape;136;p14"/>
          <p:cNvSpPr txBox="1"/>
          <p:nvPr/>
        </p:nvSpPr>
        <p:spPr>
          <a:xfrm>
            <a:off x="6640425" y="3795050"/>
            <a:ext cx="1528200" cy="42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1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STREAMING?</a:t>
            </a:r>
            <a:endParaRPr/>
          </a:p>
        </p:txBody>
      </p:sp>
      <p:sp>
        <p:nvSpPr>
          <p:cNvPr id="142" name="Google Shape;142;p15"/>
          <p:cNvSpPr txBox="1"/>
          <p:nvPr>
            <p:ph idx="1" type="body"/>
          </p:nvPr>
        </p:nvSpPr>
        <p:spPr>
          <a:xfrm>
            <a:off x="819150" y="1653450"/>
            <a:ext cx="7505700" cy="2878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Font typeface="Nunito"/>
              <a:buChar char="●"/>
            </a:pPr>
            <a:r>
              <a:rPr lang="en" sz="1800">
                <a:solidFill>
                  <a:schemeClr val="lt1"/>
                </a:solidFill>
                <a:latin typeface="Nunito"/>
                <a:ea typeface="Nunito"/>
                <a:cs typeface="Nunito"/>
                <a:sym typeface="Nunito"/>
              </a:rPr>
              <a:t>Streaming is the continuous transmission of audio or video files from a server to a client.</a:t>
            </a:r>
            <a:endParaRPr sz="1800">
              <a:solidFill>
                <a:schemeClr val="lt1"/>
              </a:solidFill>
              <a:latin typeface="Nunito"/>
              <a:ea typeface="Nunito"/>
              <a:cs typeface="Nunito"/>
              <a:sym typeface="Nunito"/>
            </a:endParaRPr>
          </a:p>
          <a:p>
            <a:pPr indent="-342900" lvl="0" marL="457200" rtl="0" algn="l">
              <a:spcBef>
                <a:spcPts val="0"/>
              </a:spcBef>
              <a:spcAft>
                <a:spcPts val="0"/>
              </a:spcAft>
              <a:buClr>
                <a:schemeClr val="lt1"/>
              </a:buClr>
              <a:buSzPts val="1800"/>
              <a:buFont typeface="Nunito"/>
              <a:buChar char="●"/>
            </a:pPr>
            <a:r>
              <a:rPr lang="en" sz="1800">
                <a:solidFill>
                  <a:schemeClr val="lt1"/>
                </a:solidFill>
                <a:latin typeface="Nunito"/>
                <a:ea typeface="Nunito"/>
                <a:cs typeface="Nunito"/>
                <a:sym typeface="Nunito"/>
              </a:rPr>
              <a:t> With streaming, the media file bein</a:t>
            </a:r>
            <a:r>
              <a:rPr lang="en" sz="1800">
                <a:solidFill>
                  <a:schemeClr val="lt1"/>
                </a:solidFill>
                <a:latin typeface="Nunito"/>
                <a:ea typeface="Nunito"/>
                <a:cs typeface="Nunito"/>
                <a:sym typeface="Nunito"/>
              </a:rPr>
              <a:t>g played on the client device is stored remotely, and is transmitted a few seconds at a time over the Internet.</a:t>
            </a:r>
            <a:endParaRPr sz="1800">
              <a:solidFill>
                <a:schemeClr val="lt1"/>
              </a:solidFill>
              <a:latin typeface="Nunito"/>
              <a:ea typeface="Nunito"/>
              <a:cs typeface="Nunito"/>
              <a:sym typeface="Nunito"/>
            </a:endParaRPr>
          </a:p>
          <a:p>
            <a:pPr indent="-342900" lvl="0" marL="457200" rtl="0" algn="l">
              <a:spcBef>
                <a:spcPts val="0"/>
              </a:spcBef>
              <a:spcAft>
                <a:spcPts val="0"/>
              </a:spcAft>
              <a:buClr>
                <a:schemeClr val="lt1"/>
              </a:buClr>
              <a:buSzPts val="1800"/>
              <a:buFont typeface="Nunito"/>
              <a:buChar char="●"/>
            </a:pPr>
            <a:r>
              <a:rPr lang="en" sz="1800">
                <a:solidFill>
                  <a:schemeClr val="lt1"/>
                </a:solidFill>
                <a:latin typeface="Nunito"/>
                <a:ea typeface="Nunito"/>
                <a:cs typeface="Nunito"/>
                <a:sym typeface="Nunito"/>
              </a:rPr>
              <a:t>the </a:t>
            </a:r>
            <a:r>
              <a:rPr lang="en" sz="1800" u="sng">
                <a:solidFill>
                  <a:schemeClr val="lt1"/>
                </a:solidFill>
                <a:latin typeface="Nunito"/>
                <a:ea typeface="Nunito"/>
                <a:cs typeface="Nunito"/>
                <a:sym typeface="Nunito"/>
              </a:rPr>
              <a:t>browser</a:t>
            </a:r>
            <a:r>
              <a:rPr lang="en" sz="1800">
                <a:solidFill>
                  <a:schemeClr val="lt1"/>
                </a:solidFill>
                <a:latin typeface="Nunito"/>
                <a:ea typeface="Nunito"/>
                <a:cs typeface="Nunito"/>
                <a:sym typeface="Nunito"/>
              </a:rPr>
              <a:t> plays the video or audio without actually copying and saving it. </a:t>
            </a:r>
            <a:endParaRPr sz="1800">
              <a:solidFill>
                <a:schemeClr val="lt1"/>
              </a:solidFill>
              <a:latin typeface="Nunito"/>
              <a:ea typeface="Nunito"/>
              <a:cs typeface="Nunito"/>
              <a:sym typeface="Nunito"/>
            </a:endParaRPr>
          </a:p>
          <a:p>
            <a:pPr indent="0" lvl="0" marL="457200" rtl="0" algn="r">
              <a:spcBef>
                <a:spcPts val="1600"/>
              </a:spcBef>
              <a:spcAft>
                <a:spcPts val="1600"/>
              </a:spcAft>
              <a:buNone/>
            </a:pPr>
            <a:r>
              <a:rPr lang="en" sz="1800" u="sng">
                <a:solidFill>
                  <a:schemeClr val="hlink"/>
                </a:solidFill>
                <a:latin typeface="Nunito"/>
                <a:ea typeface="Nunito"/>
                <a:cs typeface="Nunito"/>
                <a:sym typeface="Nunito"/>
                <a:hlinkClick r:id="rId3"/>
              </a:rPr>
              <a:t>(Cloudflare 2020)</a:t>
            </a:r>
            <a:endParaRPr sz="1800">
              <a:solidFill>
                <a:schemeClr val="lt1"/>
              </a:solidFill>
              <a:latin typeface="Nunito"/>
              <a:ea typeface="Nunito"/>
              <a:cs typeface="Nunito"/>
              <a:sym typeface="Nuni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DID IT BEGIN?</a:t>
            </a:r>
            <a:endParaRPr/>
          </a:p>
        </p:txBody>
      </p:sp>
      <p:sp>
        <p:nvSpPr>
          <p:cNvPr id="148" name="Google Shape;148;p16"/>
          <p:cNvSpPr txBox="1"/>
          <p:nvPr>
            <p:ph idx="1" type="body"/>
          </p:nvPr>
        </p:nvSpPr>
        <p:spPr>
          <a:xfrm>
            <a:off x="819150" y="1664000"/>
            <a:ext cx="7505700" cy="2496900"/>
          </a:xfrm>
          <a:prstGeom prst="rect">
            <a:avLst/>
          </a:prstGeom>
        </p:spPr>
        <p:txBody>
          <a:bodyPr anchorCtr="0" anchor="t" bIns="91425" lIns="91425" spcFirstLastPara="1" rIns="91425" wrap="square" tIns="91425">
            <a:noAutofit/>
          </a:bodyPr>
          <a:lstStyle/>
          <a:p>
            <a:pPr indent="-342900" lvl="0" marL="457200" marR="0" rtl="0" algn="l">
              <a:lnSpc>
                <a:spcPct val="100000"/>
              </a:lnSpc>
              <a:spcBef>
                <a:spcPts val="0"/>
              </a:spcBef>
              <a:spcAft>
                <a:spcPts val="0"/>
              </a:spcAft>
              <a:buClr>
                <a:schemeClr val="lt1"/>
              </a:buClr>
              <a:buSzPts val="1800"/>
              <a:buFont typeface="Nunito"/>
              <a:buChar char="●"/>
            </a:pPr>
            <a:r>
              <a:rPr lang="en" sz="1800">
                <a:solidFill>
                  <a:schemeClr val="lt1"/>
                </a:solidFill>
                <a:latin typeface="Nunito"/>
                <a:ea typeface="Nunito"/>
                <a:cs typeface="Nunito"/>
                <a:sym typeface="Nunito"/>
              </a:rPr>
              <a:t>George O. Squier 1920</a:t>
            </a:r>
            <a:endParaRPr sz="1800">
              <a:solidFill>
                <a:schemeClr val="lt1"/>
              </a:solidFill>
              <a:latin typeface="Nunito"/>
              <a:ea typeface="Nunito"/>
              <a:cs typeface="Nunito"/>
              <a:sym typeface="Nunito"/>
            </a:endParaRPr>
          </a:p>
          <a:p>
            <a:pPr indent="0" lvl="0" marL="457200" marR="0" rtl="0" algn="l">
              <a:lnSpc>
                <a:spcPct val="100000"/>
              </a:lnSpc>
              <a:spcBef>
                <a:spcPts val="0"/>
              </a:spcBef>
              <a:spcAft>
                <a:spcPts val="0"/>
              </a:spcAft>
              <a:buNone/>
            </a:pPr>
            <a:r>
              <a:t/>
            </a:r>
            <a:endParaRPr sz="1800">
              <a:solidFill>
                <a:schemeClr val="lt1"/>
              </a:solidFill>
              <a:latin typeface="Nunito"/>
              <a:ea typeface="Nunito"/>
              <a:cs typeface="Nunito"/>
              <a:sym typeface="Nunito"/>
            </a:endParaRPr>
          </a:p>
          <a:p>
            <a:pPr indent="-342900" lvl="0" marL="457200" marR="0" rtl="0" algn="l">
              <a:lnSpc>
                <a:spcPct val="100000"/>
              </a:lnSpc>
              <a:spcBef>
                <a:spcPts val="0"/>
              </a:spcBef>
              <a:spcAft>
                <a:spcPts val="0"/>
              </a:spcAft>
              <a:buClr>
                <a:schemeClr val="lt1"/>
              </a:buClr>
              <a:buSzPts val="1800"/>
              <a:buFont typeface="Nunito"/>
              <a:buChar char="●"/>
            </a:pPr>
            <a:r>
              <a:rPr lang="en" sz="1800">
                <a:solidFill>
                  <a:schemeClr val="lt1"/>
                </a:solidFill>
                <a:latin typeface="Nunito"/>
                <a:ea typeface="Nunito"/>
                <a:cs typeface="Nunito"/>
                <a:sym typeface="Nunito"/>
              </a:rPr>
              <a:t>Squier formed </a:t>
            </a:r>
            <a:r>
              <a:rPr lang="en" sz="1800" u="sng">
                <a:solidFill>
                  <a:schemeClr val="lt1"/>
                </a:solidFill>
                <a:latin typeface="Nunito"/>
                <a:ea typeface="Nunito"/>
                <a:cs typeface="Nunito"/>
                <a:sym typeface="Nunito"/>
              </a:rPr>
              <a:t>Muzak</a:t>
            </a:r>
            <a:r>
              <a:rPr lang="en" sz="1800">
                <a:solidFill>
                  <a:schemeClr val="lt1"/>
                </a:solidFill>
                <a:latin typeface="Nunito"/>
                <a:ea typeface="Nunito"/>
                <a:cs typeface="Nunito"/>
                <a:sym typeface="Nunito"/>
              </a:rPr>
              <a:t> 10 years later</a:t>
            </a:r>
            <a:endParaRPr sz="1800">
              <a:solidFill>
                <a:schemeClr val="lt1"/>
              </a:solidFill>
              <a:latin typeface="Nunito"/>
              <a:ea typeface="Nunito"/>
              <a:cs typeface="Nunito"/>
              <a:sym typeface="Nunito"/>
            </a:endParaRPr>
          </a:p>
          <a:p>
            <a:pPr indent="0" lvl="0" marL="457200" marR="0" rtl="0" algn="l">
              <a:lnSpc>
                <a:spcPct val="100000"/>
              </a:lnSpc>
              <a:spcBef>
                <a:spcPts val="0"/>
              </a:spcBef>
              <a:spcAft>
                <a:spcPts val="0"/>
              </a:spcAft>
              <a:buNone/>
            </a:pPr>
            <a:r>
              <a:t/>
            </a:r>
            <a:endParaRPr sz="1800">
              <a:solidFill>
                <a:schemeClr val="lt1"/>
              </a:solidFill>
              <a:latin typeface="Nunito"/>
              <a:ea typeface="Nunito"/>
              <a:cs typeface="Nunito"/>
              <a:sym typeface="Nunito"/>
            </a:endParaRPr>
          </a:p>
          <a:p>
            <a:pPr indent="-342900" lvl="0" marL="457200" marR="0" rtl="0" algn="l">
              <a:lnSpc>
                <a:spcPct val="100000"/>
              </a:lnSpc>
              <a:spcBef>
                <a:spcPts val="0"/>
              </a:spcBef>
              <a:spcAft>
                <a:spcPts val="0"/>
              </a:spcAft>
              <a:buClr>
                <a:schemeClr val="lt1"/>
              </a:buClr>
              <a:buSzPts val="1800"/>
              <a:buFont typeface="Nunito"/>
              <a:buChar char="●"/>
            </a:pPr>
            <a:r>
              <a:rPr lang="en" sz="1800">
                <a:solidFill>
                  <a:schemeClr val="lt1"/>
                </a:solidFill>
                <a:latin typeface="Nunito"/>
                <a:ea typeface="Nunito"/>
                <a:cs typeface="Nunito"/>
                <a:sym typeface="Nunito"/>
              </a:rPr>
              <a:t>During the late 1990s and early 2000s, users had increased access to computer networks, especially the </a:t>
            </a:r>
            <a:r>
              <a:rPr lang="en" sz="1800">
                <a:solidFill>
                  <a:schemeClr val="lt1"/>
                </a:solidFill>
                <a:uFill>
                  <a:noFill/>
                </a:uFill>
                <a:latin typeface="Nunito"/>
                <a:ea typeface="Nunito"/>
                <a:cs typeface="Nunito"/>
                <a:sym typeface="Nunito"/>
                <a:hlinkClick r:id="rId3"/>
              </a:rPr>
              <a:t>Internet</a:t>
            </a:r>
            <a:r>
              <a:rPr lang="en" sz="1800">
                <a:solidFill>
                  <a:schemeClr val="lt1"/>
                </a:solidFill>
                <a:latin typeface="Nunito"/>
                <a:ea typeface="Nunito"/>
                <a:cs typeface="Nunito"/>
                <a:sym typeface="Nunito"/>
              </a:rPr>
              <a:t>.</a:t>
            </a:r>
            <a:endParaRPr sz="1800">
              <a:solidFill>
                <a:schemeClr val="lt1"/>
              </a:solidFill>
              <a:latin typeface="Nunito"/>
              <a:ea typeface="Nunito"/>
              <a:cs typeface="Nunito"/>
              <a:sym typeface="Nunito"/>
            </a:endParaRPr>
          </a:p>
          <a:p>
            <a:pPr indent="0" lvl="0" marL="457200" marR="0" rtl="0" algn="r">
              <a:lnSpc>
                <a:spcPct val="100000"/>
              </a:lnSpc>
              <a:spcBef>
                <a:spcPts val="0"/>
              </a:spcBef>
              <a:spcAft>
                <a:spcPts val="0"/>
              </a:spcAft>
              <a:buNone/>
            </a:pPr>
            <a:r>
              <a:rPr lang="en" sz="1800" u="sng">
                <a:solidFill>
                  <a:schemeClr val="hlink"/>
                </a:solidFill>
                <a:latin typeface="Nunito"/>
                <a:ea typeface="Nunito"/>
                <a:cs typeface="Nunito"/>
                <a:sym typeface="Nunito"/>
                <a:hlinkClick r:id="rId4"/>
              </a:rPr>
              <a:t>(PACE 2020)</a:t>
            </a:r>
            <a:endParaRPr sz="1800">
              <a:solidFill>
                <a:schemeClr val="lt1"/>
              </a:solidFill>
              <a:latin typeface="Nunito"/>
              <a:ea typeface="Nunito"/>
              <a:cs typeface="Nunito"/>
              <a:sym typeface="Nuni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1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does it work?</a:t>
            </a:r>
            <a:endParaRPr/>
          </a:p>
        </p:txBody>
      </p:sp>
      <p:sp>
        <p:nvSpPr>
          <p:cNvPr id="154" name="Google Shape;154;p17"/>
          <p:cNvSpPr txBox="1"/>
          <p:nvPr>
            <p:ph idx="1" type="body"/>
          </p:nvPr>
        </p:nvSpPr>
        <p:spPr>
          <a:xfrm>
            <a:off x="819150" y="1990725"/>
            <a:ext cx="7505700" cy="1802700"/>
          </a:xfrm>
          <a:prstGeom prst="rect">
            <a:avLst/>
          </a:prstGeom>
        </p:spPr>
        <p:txBody>
          <a:bodyPr anchorCtr="0" anchor="t" bIns="91425" lIns="91425" spcFirstLastPara="1" rIns="91425" wrap="square" tIns="91425">
            <a:noAutofit/>
          </a:bodyPr>
          <a:lstStyle/>
          <a:p>
            <a:pPr indent="-330200" lvl="0" marL="457200" rtl="0" algn="ctr">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audio and video data is broken down into </a:t>
            </a:r>
            <a:r>
              <a:rPr lang="en" sz="1600" u="sng">
                <a:solidFill>
                  <a:schemeClr val="lt1"/>
                </a:solidFill>
                <a:latin typeface="Nunito"/>
                <a:ea typeface="Nunito"/>
                <a:cs typeface="Nunito"/>
                <a:sym typeface="Nunito"/>
              </a:rPr>
              <a:t>data</a:t>
            </a:r>
            <a:r>
              <a:rPr lang="en" sz="1600">
                <a:solidFill>
                  <a:schemeClr val="lt1"/>
                </a:solidFill>
                <a:latin typeface="Nunito"/>
                <a:ea typeface="Nunito"/>
                <a:cs typeface="Nunito"/>
                <a:sym typeface="Nunito"/>
              </a:rPr>
              <a:t> packets.</a:t>
            </a:r>
            <a:endParaRPr sz="1600">
              <a:solidFill>
                <a:schemeClr val="lt1"/>
              </a:solidFill>
              <a:latin typeface="Nunito"/>
              <a:ea typeface="Nunito"/>
              <a:cs typeface="Nunito"/>
              <a:sym typeface="Nunito"/>
            </a:endParaRPr>
          </a:p>
          <a:p>
            <a:pPr indent="-330200" lvl="0" marL="457200" rtl="0" algn="ctr">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 Each packet contains a small piece of the file, and an audio or video player in the browser on the client device </a:t>
            </a:r>
            <a:endParaRPr sz="1600">
              <a:solidFill>
                <a:schemeClr val="lt1"/>
              </a:solidFill>
              <a:latin typeface="Nunito"/>
              <a:ea typeface="Nunito"/>
              <a:cs typeface="Nunito"/>
              <a:sym typeface="Nunito"/>
            </a:endParaRPr>
          </a:p>
          <a:p>
            <a:pPr indent="-330200" lvl="0" marL="457200" rtl="0" algn="ctr">
              <a:spcBef>
                <a:spcPts val="0"/>
              </a:spcBef>
              <a:spcAft>
                <a:spcPts val="0"/>
              </a:spcAft>
              <a:buClr>
                <a:schemeClr val="lt1"/>
              </a:buClr>
              <a:buSzPts val="1600"/>
              <a:buFont typeface="Nunito"/>
              <a:buChar char="●"/>
            </a:pPr>
            <a:r>
              <a:rPr lang="en" sz="1600">
                <a:solidFill>
                  <a:schemeClr val="lt1"/>
                </a:solidFill>
                <a:latin typeface="Nunito"/>
                <a:ea typeface="Nunito"/>
                <a:cs typeface="Nunito"/>
                <a:sym typeface="Nunito"/>
              </a:rPr>
              <a:t>takes the flow of data packets and interprets them as video or audio.</a:t>
            </a:r>
            <a:endParaRPr sz="1600">
              <a:solidFill>
                <a:schemeClr val="lt1"/>
              </a:solidFill>
              <a:latin typeface="Nunito"/>
              <a:ea typeface="Nunito"/>
              <a:cs typeface="Nunito"/>
              <a:sym typeface="Nunito"/>
            </a:endParaRPr>
          </a:p>
          <a:p>
            <a:pPr indent="0" lvl="0" marL="0" rtl="0" algn="r">
              <a:spcBef>
                <a:spcPts val="1600"/>
              </a:spcBef>
              <a:spcAft>
                <a:spcPts val="1600"/>
              </a:spcAft>
              <a:buNone/>
            </a:pPr>
            <a:r>
              <a:rPr lang="en" sz="1600" u="sng">
                <a:solidFill>
                  <a:schemeClr val="hlink"/>
                </a:solidFill>
                <a:latin typeface="Nunito"/>
                <a:ea typeface="Nunito"/>
                <a:cs typeface="Nunito"/>
                <a:sym typeface="Nunito"/>
                <a:hlinkClick r:id="rId3"/>
              </a:rPr>
              <a:t>(Cloudflare, 2020)</a:t>
            </a:r>
            <a:endParaRPr sz="1600">
              <a:solidFill>
                <a:schemeClr val="lt1"/>
              </a:solidFill>
              <a:latin typeface="Nunito"/>
              <a:ea typeface="Nunito"/>
              <a:cs typeface="Nunito"/>
              <a:sym typeface="Nuni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DIFFERENT KINDS OF STREAMING</a:t>
            </a:r>
            <a:endParaRPr/>
          </a:p>
        </p:txBody>
      </p:sp>
      <p:sp>
        <p:nvSpPr>
          <p:cNvPr id="160" name="Google Shape;160;p18"/>
          <p:cNvSpPr txBox="1"/>
          <p:nvPr>
            <p:ph idx="1" type="body"/>
          </p:nvPr>
        </p:nvSpPr>
        <p:spPr>
          <a:xfrm>
            <a:off x="819150" y="1706150"/>
            <a:ext cx="7505700" cy="28902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chemeClr val="lt1"/>
              </a:buClr>
              <a:buSzPts val="2400"/>
              <a:buFont typeface="Nunito"/>
              <a:buChar char="●"/>
            </a:pPr>
            <a:r>
              <a:rPr lang="en" sz="2400">
                <a:solidFill>
                  <a:schemeClr val="lt1"/>
                </a:solidFill>
                <a:latin typeface="Nunito"/>
                <a:ea typeface="Nunito"/>
                <a:cs typeface="Nunito"/>
                <a:sym typeface="Nunito"/>
              </a:rPr>
              <a:t>Radio Streaming</a:t>
            </a:r>
            <a:endParaRPr sz="2400">
              <a:solidFill>
                <a:schemeClr val="lt1"/>
              </a:solidFill>
              <a:latin typeface="Nunito"/>
              <a:ea typeface="Nunito"/>
              <a:cs typeface="Nunito"/>
              <a:sym typeface="Nunito"/>
            </a:endParaRPr>
          </a:p>
          <a:p>
            <a:pPr indent="-381000" lvl="0" marL="457200" rtl="0" algn="l">
              <a:spcBef>
                <a:spcPts val="0"/>
              </a:spcBef>
              <a:spcAft>
                <a:spcPts val="0"/>
              </a:spcAft>
              <a:buClr>
                <a:schemeClr val="lt1"/>
              </a:buClr>
              <a:buSzPts val="2400"/>
              <a:buFont typeface="Nunito"/>
              <a:buChar char="●"/>
            </a:pPr>
            <a:r>
              <a:rPr lang="en" sz="2400">
                <a:solidFill>
                  <a:schemeClr val="lt1"/>
                </a:solidFill>
                <a:latin typeface="Nunito"/>
                <a:ea typeface="Nunito"/>
                <a:cs typeface="Nunito"/>
                <a:sym typeface="Nunito"/>
              </a:rPr>
              <a:t>Music Streaming</a:t>
            </a:r>
            <a:endParaRPr sz="2400">
              <a:solidFill>
                <a:schemeClr val="lt1"/>
              </a:solidFill>
              <a:latin typeface="Nunito"/>
              <a:ea typeface="Nunito"/>
              <a:cs typeface="Nunito"/>
              <a:sym typeface="Nunito"/>
            </a:endParaRPr>
          </a:p>
          <a:p>
            <a:pPr indent="-381000" lvl="0" marL="457200" rtl="0" algn="l">
              <a:spcBef>
                <a:spcPts val="0"/>
              </a:spcBef>
              <a:spcAft>
                <a:spcPts val="0"/>
              </a:spcAft>
              <a:buClr>
                <a:schemeClr val="lt1"/>
              </a:buClr>
              <a:buSzPts val="2400"/>
              <a:buFont typeface="Nunito"/>
              <a:buChar char="●"/>
            </a:pPr>
            <a:r>
              <a:rPr lang="en" sz="2400">
                <a:solidFill>
                  <a:schemeClr val="lt1"/>
                </a:solidFill>
                <a:latin typeface="Nunito"/>
                <a:ea typeface="Nunito"/>
                <a:cs typeface="Nunito"/>
                <a:sym typeface="Nunito"/>
              </a:rPr>
              <a:t>Television Streaming</a:t>
            </a:r>
            <a:endParaRPr sz="2400">
              <a:solidFill>
                <a:schemeClr val="lt1"/>
              </a:solidFill>
              <a:latin typeface="Nunito"/>
              <a:ea typeface="Nunito"/>
              <a:cs typeface="Nunito"/>
              <a:sym typeface="Nunito"/>
            </a:endParaRPr>
          </a:p>
          <a:p>
            <a:pPr indent="-381000" lvl="0" marL="457200" rtl="0" algn="l">
              <a:spcBef>
                <a:spcPts val="0"/>
              </a:spcBef>
              <a:spcAft>
                <a:spcPts val="0"/>
              </a:spcAft>
              <a:buClr>
                <a:schemeClr val="lt1"/>
              </a:buClr>
              <a:buSzPts val="2400"/>
              <a:buFont typeface="Nunito"/>
              <a:buChar char="●"/>
            </a:pPr>
            <a:r>
              <a:rPr lang="en" sz="2400">
                <a:solidFill>
                  <a:schemeClr val="lt1"/>
                </a:solidFill>
                <a:latin typeface="Nunito"/>
                <a:ea typeface="Nunito"/>
                <a:cs typeface="Nunito"/>
                <a:sym typeface="Nunito"/>
              </a:rPr>
              <a:t>Real-Time text streaming</a:t>
            </a:r>
            <a:endParaRPr sz="2400">
              <a:solidFill>
                <a:schemeClr val="lt1"/>
              </a:solidFill>
              <a:latin typeface="Nunito"/>
              <a:ea typeface="Nunito"/>
              <a:cs typeface="Nunito"/>
              <a:sym typeface="Nunito"/>
            </a:endParaRPr>
          </a:p>
          <a:p>
            <a:pPr indent="0" lvl="0" marL="0" rtl="0" algn="r">
              <a:spcBef>
                <a:spcPts val="1600"/>
              </a:spcBef>
              <a:spcAft>
                <a:spcPts val="1600"/>
              </a:spcAft>
              <a:buNone/>
            </a:pPr>
            <a:r>
              <a:t/>
            </a:r>
            <a:endParaRPr sz="1400">
              <a:solidFill>
                <a:schemeClr val="lt1"/>
              </a:solidFill>
              <a:latin typeface="Nunito"/>
              <a:ea typeface="Nunito"/>
              <a:cs typeface="Nunito"/>
              <a:sym typeface="Nuni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1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a:t>Radio Streaming</a:t>
            </a:r>
            <a:endParaRPr/>
          </a:p>
        </p:txBody>
      </p:sp>
      <p:sp>
        <p:nvSpPr>
          <p:cNvPr id="166" name="Google Shape;166;p19"/>
          <p:cNvSpPr txBox="1"/>
          <p:nvPr>
            <p:ph idx="1" type="body"/>
          </p:nvPr>
        </p:nvSpPr>
        <p:spPr>
          <a:xfrm>
            <a:off x="819150" y="1800200"/>
            <a:ext cx="7505700" cy="281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lt1"/>
                </a:solidFill>
                <a:latin typeface="Nunito"/>
                <a:ea typeface="Nunito"/>
                <a:cs typeface="Nunito"/>
                <a:sym typeface="Nunito"/>
              </a:rPr>
              <a:t> pre-recorded MP3 files or live, via-a-microphone </a:t>
            </a:r>
            <a:r>
              <a:rPr lang="en" sz="1800" u="sng">
                <a:solidFill>
                  <a:schemeClr val="lt1"/>
                </a:solidFill>
                <a:latin typeface="Nunito"/>
                <a:ea typeface="Nunito"/>
                <a:cs typeface="Nunito"/>
                <a:sym typeface="Nunito"/>
              </a:rPr>
              <a:t>broadcasts</a:t>
            </a:r>
            <a:r>
              <a:rPr lang="en" sz="1800">
                <a:solidFill>
                  <a:schemeClr val="lt1"/>
                </a:solidFill>
                <a:latin typeface="Nunito"/>
                <a:ea typeface="Nunito"/>
                <a:cs typeface="Nunito"/>
                <a:sym typeface="Nunito"/>
              </a:rPr>
              <a:t> that are streamed over the Internet. </a:t>
            </a:r>
            <a:endParaRPr sz="1800">
              <a:solidFill>
                <a:schemeClr val="lt1"/>
              </a:solidFill>
              <a:latin typeface="Nunito"/>
              <a:ea typeface="Nunito"/>
              <a:cs typeface="Nunito"/>
              <a:sym typeface="Nunito"/>
            </a:endParaRPr>
          </a:p>
          <a:p>
            <a:pPr indent="-304800" lvl="0" marL="457200" rtl="0" algn="ctr">
              <a:spcBef>
                <a:spcPts val="1600"/>
              </a:spcBef>
              <a:spcAft>
                <a:spcPts val="0"/>
              </a:spcAft>
              <a:buClr>
                <a:srgbClr val="222222"/>
              </a:buClr>
              <a:buSzPts val="1200"/>
              <a:buFont typeface="Roboto"/>
              <a:buChar char="●"/>
            </a:pPr>
            <a:r>
              <a:rPr lang="en" sz="1200">
                <a:solidFill>
                  <a:srgbClr val="222222"/>
                </a:solidFill>
                <a:highlight>
                  <a:srgbClr val="FFFFFF"/>
                </a:highlight>
                <a:latin typeface="Roboto"/>
                <a:ea typeface="Roboto"/>
                <a:cs typeface="Roboto"/>
                <a:sym typeface="Roboto"/>
              </a:rPr>
              <a:t>KEXP 90.3 FM — Seattle.</a:t>
            </a:r>
            <a:endParaRPr sz="1200">
              <a:solidFill>
                <a:srgbClr val="222222"/>
              </a:solidFill>
              <a:highlight>
                <a:srgbClr val="FFFFFF"/>
              </a:highlight>
              <a:latin typeface="Roboto"/>
              <a:ea typeface="Roboto"/>
              <a:cs typeface="Roboto"/>
              <a:sym typeface="Roboto"/>
            </a:endParaRPr>
          </a:p>
          <a:p>
            <a:pPr indent="-304800" lvl="0" marL="457200" rtl="0" algn="ctr">
              <a:spcBef>
                <a:spcPts val="0"/>
              </a:spcBef>
              <a:spcAft>
                <a:spcPts val="0"/>
              </a:spcAft>
              <a:buClr>
                <a:srgbClr val="222222"/>
              </a:buClr>
              <a:buSzPts val="1200"/>
              <a:buFont typeface="Roboto"/>
              <a:buChar char="●"/>
            </a:pPr>
            <a:r>
              <a:rPr lang="en" sz="1200">
                <a:solidFill>
                  <a:srgbClr val="222222"/>
                </a:solidFill>
                <a:highlight>
                  <a:srgbClr val="FFFFFF"/>
                </a:highlight>
                <a:latin typeface="Roboto"/>
                <a:ea typeface="Roboto"/>
                <a:cs typeface="Roboto"/>
                <a:sym typeface="Roboto"/>
              </a:rPr>
              <a:t>KCRW 89.9 FM — Santa Monica, California.</a:t>
            </a:r>
            <a:endParaRPr sz="1200">
              <a:solidFill>
                <a:srgbClr val="222222"/>
              </a:solidFill>
              <a:highlight>
                <a:srgbClr val="FFFFFF"/>
              </a:highlight>
              <a:latin typeface="Roboto"/>
              <a:ea typeface="Roboto"/>
              <a:cs typeface="Roboto"/>
              <a:sym typeface="Roboto"/>
            </a:endParaRPr>
          </a:p>
          <a:p>
            <a:pPr indent="-304800" lvl="0" marL="457200" rtl="0" algn="ctr">
              <a:spcBef>
                <a:spcPts val="0"/>
              </a:spcBef>
              <a:spcAft>
                <a:spcPts val="0"/>
              </a:spcAft>
              <a:buClr>
                <a:srgbClr val="222222"/>
              </a:buClr>
              <a:buSzPts val="1200"/>
              <a:buFont typeface="Roboto"/>
              <a:buChar char="●"/>
            </a:pPr>
            <a:r>
              <a:rPr lang="en" sz="1200">
                <a:solidFill>
                  <a:srgbClr val="222222"/>
                </a:solidFill>
                <a:highlight>
                  <a:srgbClr val="FFFFFF"/>
                </a:highlight>
                <a:latin typeface="Roboto"/>
                <a:ea typeface="Roboto"/>
                <a:cs typeface="Roboto"/>
                <a:sym typeface="Roboto"/>
              </a:rPr>
              <a:t>WWPR 105.1 FM — New York.</a:t>
            </a:r>
            <a:endParaRPr sz="1200">
              <a:solidFill>
                <a:srgbClr val="222222"/>
              </a:solidFill>
              <a:highlight>
                <a:srgbClr val="FFFFFF"/>
              </a:highlight>
              <a:latin typeface="Roboto"/>
              <a:ea typeface="Roboto"/>
              <a:cs typeface="Roboto"/>
              <a:sym typeface="Roboto"/>
            </a:endParaRPr>
          </a:p>
          <a:p>
            <a:pPr indent="-304800" lvl="0" marL="457200" rtl="0" algn="ctr">
              <a:spcBef>
                <a:spcPts val="0"/>
              </a:spcBef>
              <a:spcAft>
                <a:spcPts val="0"/>
              </a:spcAft>
              <a:buClr>
                <a:srgbClr val="222222"/>
              </a:buClr>
              <a:buSzPts val="1200"/>
              <a:buFont typeface="Roboto"/>
              <a:buChar char="●"/>
            </a:pPr>
            <a:r>
              <a:rPr lang="en" sz="1200">
                <a:solidFill>
                  <a:srgbClr val="222222"/>
                </a:solidFill>
                <a:highlight>
                  <a:srgbClr val="FFFFFF"/>
                </a:highlight>
                <a:latin typeface="Roboto"/>
                <a:ea typeface="Roboto"/>
                <a:cs typeface="Roboto"/>
                <a:sym typeface="Roboto"/>
              </a:rPr>
              <a:t>XRAY.fm KXRY 107.1 FM — Portland, Oregon.</a:t>
            </a:r>
            <a:endParaRPr sz="1200">
              <a:solidFill>
                <a:srgbClr val="222222"/>
              </a:solidFill>
              <a:highlight>
                <a:srgbClr val="FFFFFF"/>
              </a:highlight>
              <a:latin typeface="Roboto"/>
              <a:ea typeface="Roboto"/>
              <a:cs typeface="Roboto"/>
              <a:sym typeface="Roboto"/>
            </a:endParaRPr>
          </a:p>
          <a:p>
            <a:pPr indent="-304800" lvl="0" marL="457200" rtl="0" algn="ctr">
              <a:spcBef>
                <a:spcPts val="0"/>
              </a:spcBef>
              <a:spcAft>
                <a:spcPts val="0"/>
              </a:spcAft>
              <a:buClr>
                <a:srgbClr val="222222"/>
              </a:buClr>
              <a:buSzPts val="1200"/>
              <a:buFont typeface="Roboto"/>
              <a:buChar char="●"/>
            </a:pPr>
            <a:r>
              <a:rPr lang="en" sz="1200">
                <a:solidFill>
                  <a:srgbClr val="222222"/>
                </a:solidFill>
                <a:highlight>
                  <a:srgbClr val="FFFFFF"/>
                </a:highlight>
                <a:latin typeface="Roboto"/>
                <a:ea typeface="Roboto"/>
                <a:cs typeface="Roboto"/>
                <a:sym typeface="Roboto"/>
              </a:rPr>
              <a:t>Dublab — Los Angeles.</a:t>
            </a:r>
            <a:endParaRPr sz="1200">
              <a:solidFill>
                <a:srgbClr val="222222"/>
              </a:solidFill>
              <a:highlight>
                <a:srgbClr val="FFFFFF"/>
              </a:highlight>
              <a:latin typeface="Roboto"/>
              <a:ea typeface="Roboto"/>
              <a:cs typeface="Roboto"/>
              <a:sym typeface="Roboto"/>
            </a:endParaRPr>
          </a:p>
          <a:p>
            <a:pPr indent="-304800" lvl="0" marL="457200" rtl="0" algn="ctr">
              <a:spcBef>
                <a:spcPts val="0"/>
              </a:spcBef>
              <a:spcAft>
                <a:spcPts val="0"/>
              </a:spcAft>
              <a:buClr>
                <a:srgbClr val="222222"/>
              </a:buClr>
              <a:buSzPts val="1200"/>
              <a:buFont typeface="Roboto"/>
              <a:buChar char="●"/>
            </a:pPr>
            <a:r>
              <a:rPr lang="en" sz="1200">
                <a:solidFill>
                  <a:srgbClr val="222222"/>
                </a:solidFill>
                <a:highlight>
                  <a:srgbClr val="FFFFFF"/>
                </a:highlight>
                <a:latin typeface="Roboto"/>
                <a:ea typeface="Roboto"/>
                <a:cs typeface="Roboto"/>
                <a:sym typeface="Roboto"/>
              </a:rPr>
              <a:t>KUTX 98.9 FM — Austin, Texas.</a:t>
            </a:r>
            <a:endParaRPr sz="1200">
              <a:solidFill>
                <a:srgbClr val="222222"/>
              </a:solidFill>
              <a:highlight>
                <a:srgbClr val="FFFFFF"/>
              </a:highlight>
              <a:latin typeface="Roboto"/>
              <a:ea typeface="Roboto"/>
              <a:cs typeface="Roboto"/>
              <a:sym typeface="Roboto"/>
            </a:endParaRPr>
          </a:p>
          <a:p>
            <a:pPr indent="-304800" lvl="0" marL="457200" rtl="0" algn="ctr">
              <a:spcBef>
                <a:spcPts val="0"/>
              </a:spcBef>
              <a:spcAft>
                <a:spcPts val="0"/>
              </a:spcAft>
              <a:buClr>
                <a:srgbClr val="222222"/>
              </a:buClr>
              <a:buSzPts val="1200"/>
              <a:buFont typeface="Roboto"/>
              <a:buChar char="●"/>
            </a:pPr>
            <a:r>
              <a:rPr lang="en" sz="1200">
                <a:solidFill>
                  <a:srgbClr val="222222"/>
                </a:solidFill>
                <a:highlight>
                  <a:srgbClr val="FFFFFF"/>
                </a:highlight>
                <a:latin typeface="Roboto"/>
                <a:ea typeface="Roboto"/>
                <a:cs typeface="Roboto"/>
                <a:sym typeface="Roboto"/>
              </a:rPr>
              <a:t>WFMU 91.1 FM — Jersey City, New Jersey.</a:t>
            </a:r>
            <a:endParaRPr sz="1200">
              <a:solidFill>
                <a:srgbClr val="222222"/>
              </a:solidFill>
              <a:highlight>
                <a:srgbClr val="FFFFFF"/>
              </a:highlight>
              <a:latin typeface="Roboto"/>
              <a:ea typeface="Roboto"/>
              <a:cs typeface="Roboto"/>
              <a:sym typeface="Roboto"/>
            </a:endParaRPr>
          </a:p>
          <a:p>
            <a:pPr indent="-304800" lvl="0" marL="457200" rtl="0" algn="ctr">
              <a:spcBef>
                <a:spcPts val="0"/>
              </a:spcBef>
              <a:spcAft>
                <a:spcPts val="0"/>
              </a:spcAft>
              <a:buClr>
                <a:srgbClr val="222222"/>
              </a:buClr>
              <a:buSzPts val="1200"/>
              <a:buFont typeface="Roboto"/>
              <a:buChar char="●"/>
            </a:pPr>
            <a:r>
              <a:rPr lang="en" sz="1200">
                <a:solidFill>
                  <a:srgbClr val="222222"/>
                </a:solidFill>
                <a:highlight>
                  <a:srgbClr val="FFFFFF"/>
                </a:highlight>
                <a:latin typeface="Roboto"/>
                <a:ea typeface="Roboto"/>
                <a:cs typeface="Roboto"/>
                <a:sym typeface="Roboto"/>
              </a:rPr>
              <a:t>BBC </a:t>
            </a:r>
            <a:r>
              <a:rPr b="1" lang="en" sz="1200">
                <a:solidFill>
                  <a:srgbClr val="222222"/>
                </a:solidFill>
                <a:highlight>
                  <a:srgbClr val="FFFFFF"/>
                </a:highlight>
                <a:latin typeface="Roboto"/>
                <a:ea typeface="Roboto"/>
                <a:cs typeface="Roboto"/>
                <a:sym typeface="Roboto"/>
              </a:rPr>
              <a:t>Radio</a:t>
            </a:r>
            <a:r>
              <a:rPr lang="en" sz="1200">
                <a:solidFill>
                  <a:srgbClr val="222222"/>
                </a:solidFill>
                <a:highlight>
                  <a:srgbClr val="FFFFFF"/>
                </a:highlight>
                <a:latin typeface="Roboto"/>
                <a:ea typeface="Roboto"/>
                <a:cs typeface="Roboto"/>
                <a:sym typeface="Roboto"/>
              </a:rPr>
              <a:t> 6 — United Kingdom.</a:t>
            </a:r>
            <a:endParaRPr sz="1200">
              <a:solidFill>
                <a:srgbClr val="222222"/>
              </a:solidFill>
              <a:highlight>
                <a:srgbClr val="FFFFFF"/>
              </a:highlight>
              <a:latin typeface="Roboto"/>
              <a:ea typeface="Roboto"/>
              <a:cs typeface="Roboto"/>
              <a:sym typeface="Roboto"/>
            </a:endParaRPr>
          </a:p>
          <a:p>
            <a:pPr indent="0" lvl="0" marL="457200" rtl="0" algn="r">
              <a:spcBef>
                <a:spcPts val="300"/>
              </a:spcBef>
              <a:spcAft>
                <a:spcPts val="0"/>
              </a:spcAft>
              <a:buNone/>
            </a:pPr>
            <a:r>
              <a:rPr lang="en" sz="1200" u="sng">
                <a:solidFill>
                  <a:schemeClr val="hlink"/>
                </a:solidFill>
                <a:highlight>
                  <a:srgbClr val="FFFFFF"/>
                </a:highlight>
                <a:latin typeface="Roboto"/>
                <a:ea typeface="Roboto"/>
                <a:cs typeface="Roboto"/>
                <a:sym typeface="Roboto"/>
                <a:hlinkClick r:id="rId3"/>
              </a:rPr>
              <a:t>(Crazyegg, 2017)</a:t>
            </a:r>
            <a:endParaRPr sz="1200">
              <a:solidFill>
                <a:srgbClr val="222222"/>
              </a:solidFill>
              <a:highlight>
                <a:srgbClr val="FFFFFF"/>
              </a:highlight>
              <a:latin typeface="Roboto"/>
              <a:ea typeface="Roboto"/>
              <a:cs typeface="Roboto"/>
              <a:sym typeface="Roboto"/>
            </a:endParaRPr>
          </a:p>
          <a:p>
            <a:pPr indent="0" lvl="0" marL="0" rtl="0" algn="r">
              <a:spcBef>
                <a:spcPts val="300"/>
              </a:spcBef>
              <a:spcAft>
                <a:spcPts val="0"/>
              </a:spcAft>
              <a:buNone/>
            </a:pPr>
            <a:r>
              <a:t/>
            </a:r>
            <a:endParaRPr sz="1400">
              <a:solidFill>
                <a:schemeClr val="lt1"/>
              </a:solidFill>
              <a:latin typeface="Nunito"/>
              <a:ea typeface="Nunito"/>
              <a:cs typeface="Nunito"/>
              <a:sym typeface="Nunito"/>
            </a:endParaRPr>
          </a:p>
          <a:p>
            <a:pPr indent="0" lvl="0" marL="0" rtl="0" algn="l">
              <a:spcBef>
                <a:spcPts val="1600"/>
              </a:spcBef>
              <a:spcAft>
                <a:spcPts val="1600"/>
              </a:spcAft>
              <a:buNone/>
            </a:pPr>
            <a:r>
              <a:t/>
            </a:r>
            <a:endParaRPr sz="1400">
              <a:solidFill>
                <a:schemeClr val="lt1"/>
              </a:solidFill>
              <a:latin typeface="Nunito"/>
              <a:ea typeface="Nunito"/>
              <a:cs typeface="Nunito"/>
              <a:sym typeface="Nuni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2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a:t>Music Streaming</a:t>
            </a:r>
            <a:endParaRPr/>
          </a:p>
        </p:txBody>
      </p:sp>
      <p:sp>
        <p:nvSpPr>
          <p:cNvPr id="172" name="Google Shape;172;p20"/>
          <p:cNvSpPr txBox="1"/>
          <p:nvPr>
            <p:ph idx="1" type="body"/>
          </p:nvPr>
        </p:nvSpPr>
        <p:spPr>
          <a:xfrm>
            <a:off x="819150" y="1800200"/>
            <a:ext cx="7505700" cy="120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1"/>
                </a:solidFill>
                <a:latin typeface="Nunito"/>
                <a:ea typeface="Nunito"/>
                <a:cs typeface="Nunito"/>
                <a:sym typeface="Nunito"/>
              </a:rPr>
              <a:t>a way of delivering sound — including music — without requiring you to </a:t>
            </a:r>
            <a:r>
              <a:rPr lang="en" sz="1800" u="sng">
                <a:solidFill>
                  <a:schemeClr val="lt1"/>
                </a:solidFill>
                <a:latin typeface="Nunito"/>
                <a:ea typeface="Nunito"/>
                <a:cs typeface="Nunito"/>
                <a:sym typeface="Nunito"/>
              </a:rPr>
              <a:t>download</a:t>
            </a:r>
            <a:r>
              <a:rPr lang="en" sz="1800">
                <a:solidFill>
                  <a:schemeClr val="lt1"/>
                </a:solidFill>
                <a:latin typeface="Nunito"/>
                <a:ea typeface="Nunito"/>
                <a:cs typeface="Nunito"/>
                <a:sym typeface="Nunito"/>
              </a:rPr>
              <a:t> files from the </a:t>
            </a:r>
            <a:r>
              <a:rPr lang="en" sz="1800" u="sng">
                <a:solidFill>
                  <a:schemeClr val="lt1"/>
                </a:solidFill>
                <a:latin typeface="Nunito"/>
                <a:ea typeface="Nunito"/>
                <a:cs typeface="Nunito"/>
                <a:sym typeface="Nunito"/>
              </a:rPr>
              <a:t>internet</a:t>
            </a:r>
            <a:r>
              <a:rPr lang="en" sz="1800">
                <a:solidFill>
                  <a:schemeClr val="lt1"/>
                </a:solidFill>
                <a:latin typeface="Nunito"/>
                <a:ea typeface="Nunito"/>
                <a:cs typeface="Nunito"/>
                <a:sym typeface="Nunito"/>
              </a:rPr>
              <a:t>.</a:t>
            </a:r>
            <a:endParaRPr sz="1800">
              <a:solidFill>
                <a:schemeClr val="lt1"/>
              </a:solidFill>
              <a:latin typeface="Nunito"/>
              <a:ea typeface="Nunito"/>
              <a:cs typeface="Nunito"/>
              <a:sym typeface="Nunito"/>
            </a:endParaRPr>
          </a:p>
          <a:p>
            <a:pPr indent="0" lvl="0" marL="0" rtl="0" algn="r">
              <a:spcBef>
                <a:spcPts val="1600"/>
              </a:spcBef>
              <a:spcAft>
                <a:spcPts val="0"/>
              </a:spcAft>
              <a:buNone/>
            </a:pPr>
            <a:r>
              <a:rPr lang="en" sz="1400" u="sng">
                <a:solidFill>
                  <a:schemeClr val="hlink"/>
                </a:solidFill>
                <a:latin typeface="Nunito"/>
                <a:ea typeface="Nunito"/>
                <a:cs typeface="Nunito"/>
                <a:sym typeface="Nunito"/>
                <a:hlinkClick r:id="rId3"/>
              </a:rPr>
              <a:t>(Harris, M. 2019)</a:t>
            </a:r>
            <a:endParaRPr sz="1400">
              <a:solidFill>
                <a:schemeClr val="lt1"/>
              </a:solidFill>
              <a:latin typeface="Nunito"/>
              <a:ea typeface="Nunito"/>
              <a:cs typeface="Nunito"/>
              <a:sym typeface="Nunito"/>
            </a:endParaRPr>
          </a:p>
          <a:p>
            <a:pPr indent="0" lvl="0" marL="0" rtl="0" algn="r">
              <a:spcBef>
                <a:spcPts val="1600"/>
              </a:spcBef>
              <a:spcAft>
                <a:spcPts val="1600"/>
              </a:spcAft>
              <a:buNone/>
            </a:pPr>
            <a:r>
              <a:t/>
            </a:r>
            <a:endParaRPr sz="1400">
              <a:solidFill>
                <a:schemeClr val="lt1"/>
              </a:solidFill>
              <a:latin typeface="Nunito"/>
              <a:ea typeface="Nunito"/>
              <a:cs typeface="Nunito"/>
              <a:sym typeface="Nunito"/>
            </a:endParaRPr>
          </a:p>
        </p:txBody>
      </p:sp>
      <p:pic>
        <p:nvPicPr>
          <p:cNvPr id="173" name="Google Shape;173;p20"/>
          <p:cNvPicPr preferRelativeResize="0"/>
          <p:nvPr/>
        </p:nvPicPr>
        <p:blipFill>
          <a:blip r:embed="rId4">
            <a:alphaModFix/>
          </a:blip>
          <a:stretch>
            <a:fillRect/>
          </a:stretch>
        </p:blipFill>
        <p:spPr>
          <a:xfrm>
            <a:off x="2394425" y="3109100"/>
            <a:ext cx="3626525" cy="1600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Television Streaming</a:t>
            </a:r>
            <a:endParaRPr/>
          </a:p>
        </p:txBody>
      </p:sp>
      <p:sp>
        <p:nvSpPr>
          <p:cNvPr id="179" name="Google Shape;179;p21"/>
          <p:cNvSpPr txBox="1"/>
          <p:nvPr>
            <p:ph idx="1" type="body"/>
          </p:nvPr>
        </p:nvSpPr>
        <p:spPr>
          <a:xfrm>
            <a:off x="819150" y="1990725"/>
            <a:ext cx="7505700" cy="14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chemeClr val="lt1"/>
                </a:solidFill>
                <a:latin typeface="Nunito"/>
                <a:ea typeface="Nunito"/>
                <a:cs typeface="Nunito"/>
                <a:sym typeface="Nunito"/>
              </a:rPr>
              <a:t> is the digital</a:t>
            </a:r>
            <a:r>
              <a:rPr lang="en" sz="1400">
                <a:solidFill>
                  <a:schemeClr val="lt1"/>
                </a:solidFill>
                <a:uFill>
                  <a:noFill/>
                </a:uFill>
                <a:latin typeface="Nunito"/>
                <a:ea typeface="Nunito"/>
                <a:cs typeface="Nunito"/>
                <a:sym typeface="Nunito"/>
                <a:hlinkClick r:id="rId3"/>
              </a:rPr>
              <a:t> distribution</a:t>
            </a:r>
            <a:r>
              <a:rPr lang="en" sz="1400">
                <a:solidFill>
                  <a:schemeClr val="lt1"/>
                </a:solidFill>
                <a:latin typeface="Nunito"/>
                <a:ea typeface="Nunito"/>
                <a:cs typeface="Nunito"/>
                <a:sym typeface="Nunito"/>
              </a:rPr>
              <a:t> of television content, such as TV shows, as streaming video delivered over the </a:t>
            </a:r>
            <a:r>
              <a:rPr lang="en" sz="1400">
                <a:solidFill>
                  <a:schemeClr val="lt1"/>
                </a:solidFill>
                <a:uFill>
                  <a:noFill/>
                </a:uFill>
                <a:latin typeface="Nunito"/>
                <a:ea typeface="Nunito"/>
                <a:cs typeface="Nunito"/>
                <a:sym typeface="Nunito"/>
                <a:hlinkClick r:id="rId4"/>
              </a:rPr>
              <a:t>Internet</a:t>
            </a:r>
            <a:r>
              <a:rPr lang="en" sz="1400">
                <a:solidFill>
                  <a:schemeClr val="lt1"/>
                </a:solidFill>
                <a:latin typeface="Nunito"/>
                <a:ea typeface="Nunito"/>
                <a:cs typeface="Nunito"/>
                <a:sym typeface="Nunito"/>
              </a:rPr>
              <a:t>. The device connects to both the Internet and your TV streaming content from </a:t>
            </a:r>
            <a:r>
              <a:rPr lang="en" sz="1400" u="sng">
                <a:solidFill>
                  <a:schemeClr val="lt1"/>
                </a:solidFill>
                <a:latin typeface="Nunito"/>
                <a:ea typeface="Nunito"/>
                <a:cs typeface="Nunito"/>
                <a:sym typeface="Nunito"/>
              </a:rPr>
              <a:t>channels</a:t>
            </a:r>
            <a:r>
              <a:rPr lang="en" sz="1400">
                <a:solidFill>
                  <a:schemeClr val="lt1"/>
                </a:solidFill>
                <a:latin typeface="Nunito"/>
                <a:ea typeface="Nunito"/>
                <a:cs typeface="Nunito"/>
                <a:sym typeface="Nunito"/>
              </a:rPr>
              <a:t> that are either free or require a monthly </a:t>
            </a:r>
            <a:r>
              <a:rPr lang="en" sz="1400" u="sng">
                <a:solidFill>
                  <a:schemeClr val="lt1"/>
                </a:solidFill>
                <a:latin typeface="Nunito"/>
                <a:ea typeface="Nunito"/>
                <a:cs typeface="Nunito"/>
                <a:sym typeface="Nunito"/>
              </a:rPr>
              <a:t>subscription.</a:t>
            </a:r>
            <a:endParaRPr sz="1400" u="sng">
              <a:solidFill>
                <a:schemeClr val="lt1"/>
              </a:solidFill>
              <a:latin typeface="Nunito"/>
              <a:ea typeface="Nunito"/>
              <a:cs typeface="Nunito"/>
              <a:sym typeface="Nunito"/>
            </a:endParaRPr>
          </a:p>
          <a:p>
            <a:pPr indent="0" lvl="0" marL="0" rtl="0" algn="r">
              <a:spcBef>
                <a:spcPts val="1600"/>
              </a:spcBef>
              <a:spcAft>
                <a:spcPts val="1600"/>
              </a:spcAft>
              <a:buNone/>
            </a:pPr>
            <a:r>
              <a:rPr lang="en" sz="1400" u="sng">
                <a:solidFill>
                  <a:schemeClr val="hlink"/>
                </a:solidFill>
                <a:latin typeface="Nunito"/>
                <a:ea typeface="Nunito"/>
                <a:cs typeface="Nunito"/>
                <a:sym typeface="Nunito"/>
                <a:hlinkClick r:id="rId5"/>
              </a:rPr>
              <a:t>(Diallo, Amadou 2013)</a:t>
            </a:r>
            <a:endParaRPr sz="1350">
              <a:solidFill>
                <a:srgbClr val="333333"/>
              </a:solidFill>
              <a:highlight>
                <a:srgbClr val="FCFCFC"/>
              </a:highlight>
              <a:latin typeface="Georgia"/>
              <a:ea typeface="Georgia"/>
              <a:cs typeface="Georgia"/>
              <a:sym typeface="Georgia"/>
            </a:endParaRPr>
          </a:p>
        </p:txBody>
      </p:sp>
      <p:pic>
        <p:nvPicPr>
          <p:cNvPr id="180" name="Google Shape;180;p21"/>
          <p:cNvPicPr preferRelativeResize="0"/>
          <p:nvPr/>
        </p:nvPicPr>
        <p:blipFill>
          <a:blip r:embed="rId6">
            <a:alphaModFix/>
          </a:blip>
          <a:stretch>
            <a:fillRect/>
          </a:stretch>
        </p:blipFill>
        <p:spPr>
          <a:xfrm>
            <a:off x="1325675" y="3425925"/>
            <a:ext cx="4438050" cy="14869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